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58" r:id="rId4"/>
    <p:sldId id="264" r:id="rId5"/>
    <p:sldId id="265" r:id="rId6"/>
    <p:sldId id="266" r:id="rId7"/>
    <p:sldId id="257" r:id="rId8"/>
    <p:sldId id="260" r:id="rId9"/>
    <p:sldId id="269" r:id="rId10"/>
    <p:sldId id="287" r:id="rId11"/>
    <p:sldId id="261" r:id="rId12"/>
    <p:sldId id="270" r:id="rId13"/>
    <p:sldId id="284" r:id="rId14"/>
    <p:sldId id="285" r:id="rId15"/>
    <p:sldId id="271" r:id="rId16"/>
    <p:sldId id="272" r:id="rId17"/>
    <p:sldId id="273" r:id="rId18"/>
    <p:sldId id="262" r:id="rId19"/>
    <p:sldId id="274" r:id="rId20"/>
    <p:sldId id="275" r:id="rId21"/>
    <p:sldId id="276" r:id="rId22"/>
    <p:sldId id="277" r:id="rId23"/>
    <p:sldId id="263" r:id="rId24"/>
    <p:sldId id="279" r:id="rId25"/>
    <p:sldId id="278" r:id="rId26"/>
    <p:sldId id="281" r:id="rId27"/>
    <p:sldId id="268" r:id="rId28"/>
    <p:sldId id="283" r:id="rId29"/>
    <p:sldId id="280" r:id="rId30"/>
    <p:sldId id="28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2820B45-47B8-4D2D-8E4A-F234D41751FC}"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B6B637C8-293A-4474-A20F-0B341E3D34D3}">
      <dgm:prSet custT="1"/>
      <dgm:spPr/>
      <dgm:t>
        <a:bodyPr/>
        <a:lstStyle/>
        <a:p>
          <a:r>
            <a:rPr lang="en-CA" sz="2200" b="1" dirty="0"/>
            <a:t>Don’t let anyone judge or disqualify you</a:t>
          </a:r>
          <a:endParaRPr lang="en-US" sz="2200" b="1" dirty="0"/>
        </a:p>
      </dgm:t>
    </dgm:pt>
    <dgm:pt modelId="{8F665A22-4CBC-4FE1-87CC-AF1B4420801E}" type="parTrans" cxnId="{F9EEEE18-6C65-4797-88A5-D6C0DE306C21}">
      <dgm:prSet/>
      <dgm:spPr/>
      <dgm:t>
        <a:bodyPr/>
        <a:lstStyle/>
        <a:p>
          <a:endParaRPr lang="en-US"/>
        </a:p>
      </dgm:t>
    </dgm:pt>
    <dgm:pt modelId="{120D366D-F31C-4A1F-BBAE-D15B4B25664B}" type="sibTrans" cxnId="{F9EEEE18-6C65-4797-88A5-D6C0DE306C21}">
      <dgm:prSet/>
      <dgm:spPr/>
      <dgm:t>
        <a:bodyPr/>
        <a:lstStyle/>
        <a:p>
          <a:endParaRPr lang="en-US"/>
        </a:p>
      </dgm:t>
    </dgm:pt>
    <dgm:pt modelId="{C342288B-1EE4-4D10-85D9-D1251E6A74A5}">
      <dgm:prSet custT="1"/>
      <dgm:spPr/>
      <dgm:t>
        <a:bodyPr/>
        <a:lstStyle/>
        <a:p>
          <a:r>
            <a:rPr lang="en-CA" sz="2400" b="1" dirty="0"/>
            <a:t>Don’t chase shadows</a:t>
          </a:r>
          <a:endParaRPr lang="en-US" sz="2400" b="1" dirty="0"/>
        </a:p>
      </dgm:t>
    </dgm:pt>
    <dgm:pt modelId="{C0808F1B-0BB3-4F7C-BCE7-0640B33343FA}" type="parTrans" cxnId="{AB918C6F-CF40-4B12-9448-6A0C41E069C9}">
      <dgm:prSet/>
      <dgm:spPr/>
      <dgm:t>
        <a:bodyPr/>
        <a:lstStyle/>
        <a:p>
          <a:endParaRPr lang="en-US"/>
        </a:p>
      </dgm:t>
    </dgm:pt>
    <dgm:pt modelId="{6FBBB11D-AED0-4D2D-BA81-67776BA61B75}" type="sibTrans" cxnId="{AB918C6F-CF40-4B12-9448-6A0C41E069C9}">
      <dgm:prSet/>
      <dgm:spPr/>
      <dgm:t>
        <a:bodyPr/>
        <a:lstStyle/>
        <a:p>
          <a:endParaRPr lang="en-US"/>
        </a:p>
      </dgm:t>
    </dgm:pt>
    <dgm:pt modelId="{5867A682-D35D-4A63-8D56-3DEC622A54EE}">
      <dgm:prSet custT="1"/>
      <dgm:spPr/>
      <dgm:t>
        <a:bodyPr/>
        <a:lstStyle/>
        <a:p>
          <a:r>
            <a:rPr lang="en-CA" sz="2400" b="1" dirty="0"/>
            <a:t>Don’t cut yourself off from Messiah</a:t>
          </a:r>
          <a:endParaRPr lang="en-US" sz="2400" b="1" dirty="0"/>
        </a:p>
      </dgm:t>
    </dgm:pt>
    <dgm:pt modelId="{5674448A-C86C-4FD0-AC47-F7F3B2EB1A79}" type="parTrans" cxnId="{259B0EB4-7430-422D-944C-DB6A7E197769}">
      <dgm:prSet/>
      <dgm:spPr/>
      <dgm:t>
        <a:bodyPr/>
        <a:lstStyle/>
        <a:p>
          <a:endParaRPr lang="en-US"/>
        </a:p>
      </dgm:t>
    </dgm:pt>
    <dgm:pt modelId="{3D0DCB91-B0A5-488C-BF74-8B9590DAD412}" type="sibTrans" cxnId="{259B0EB4-7430-422D-944C-DB6A7E197769}">
      <dgm:prSet/>
      <dgm:spPr/>
      <dgm:t>
        <a:bodyPr/>
        <a:lstStyle/>
        <a:p>
          <a:endParaRPr lang="en-US"/>
        </a:p>
      </dgm:t>
    </dgm:pt>
    <dgm:pt modelId="{E4B32A24-98EA-4DE2-BA3C-04B02AC5D788}" type="pres">
      <dgm:prSet presAssocID="{62820B45-47B8-4D2D-8E4A-F234D41751FC}" presName="root" presStyleCnt="0">
        <dgm:presLayoutVars>
          <dgm:dir/>
          <dgm:resizeHandles val="exact"/>
        </dgm:presLayoutVars>
      </dgm:prSet>
      <dgm:spPr/>
    </dgm:pt>
    <dgm:pt modelId="{E57C2B51-CA08-48E3-AE8C-D63E564F88D4}" type="pres">
      <dgm:prSet presAssocID="{B6B637C8-293A-4474-A20F-0B341E3D34D3}" presName="compNode" presStyleCnt="0"/>
      <dgm:spPr/>
    </dgm:pt>
    <dgm:pt modelId="{A2D2638B-2F70-4770-90A6-EC75C3508CAE}" type="pres">
      <dgm:prSet presAssocID="{B6B637C8-293A-4474-A20F-0B341E3D34D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 sign"/>
        </a:ext>
      </dgm:extLst>
    </dgm:pt>
    <dgm:pt modelId="{89E4C38C-BCEB-4509-924F-ABF1B63CF758}" type="pres">
      <dgm:prSet presAssocID="{B6B637C8-293A-4474-A20F-0B341E3D34D3}" presName="spaceRect" presStyleCnt="0"/>
      <dgm:spPr/>
    </dgm:pt>
    <dgm:pt modelId="{EAF3CB5B-C3CA-427F-AA8E-88112501228B}" type="pres">
      <dgm:prSet presAssocID="{B6B637C8-293A-4474-A20F-0B341E3D34D3}" presName="textRect" presStyleLbl="revTx" presStyleIdx="0" presStyleCnt="3">
        <dgm:presLayoutVars>
          <dgm:chMax val="1"/>
          <dgm:chPref val="1"/>
        </dgm:presLayoutVars>
      </dgm:prSet>
      <dgm:spPr/>
    </dgm:pt>
    <dgm:pt modelId="{C3CFFBCF-4C6E-4E93-A619-FF4A6E16B6C4}" type="pres">
      <dgm:prSet presAssocID="{120D366D-F31C-4A1F-BBAE-D15B4B25664B}" presName="sibTrans" presStyleCnt="0"/>
      <dgm:spPr/>
    </dgm:pt>
    <dgm:pt modelId="{27BC9A35-0D57-40FF-9F64-FDE96F1049FE}" type="pres">
      <dgm:prSet presAssocID="{C342288B-1EE4-4D10-85D9-D1251E6A74A5}" presName="compNode" presStyleCnt="0"/>
      <dgm:spPr/>
    </dgm:pt>
    <dgm:pt modelId="{6C513547-E66A-439F-9040-26651135DF02}" type="pres">
      <dgm:prSet presAssocID="{C342288B-1EE4-4D10-85D9-D1251E6A74A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n"/>
        </a:ext>
      </dgm:extLst>
    </dgm:pt>
    <dgm:pt modelId="{B4E339E5-6B0F-47F9-9E9E-B337667945CC}" type="pres">
      <dgm:prSet presAssocID="{C342288B-1EE4-4D10-85D9-D1251E6A74A5}" presName="spaceRect" presStyleCnt="0"/>
      <dgm:spPr/>
    </dgm:pt>
    <dgm:pt modelId="{B96E8862-3CC9-49A3-8BE1-E3247EF4C92B}" type="pres">
      <dgm:prSet presAssocID="{C342288B-1EE4-4D10-85D9-D1251E6A74A5}" presName="textRect" presStyleLbl="revTx" presStyleIdx="1" presStyleCnt="3">
        <dgm:presLayoutVars>
          <dgm:chMax val="1"/>
          <dgm:chPref val="1"/>
        </dgm:presLayoutVars>
      </dgm:prSet>
      <dgm:spPr/>
    </dgm:pt>
    <dgm:pt modelId="{61BCEF9C-33B5-417D-AEF3-1441F0A19C83}" type="pres">
      <dgm:prSet presAssocID="{6FBBB11D-AED0-4D2D-BA81-67776BA61B75}" presName="sibTrans" presStyleCnt="0"/>
      <dgm:spPr/>
    </dgm:pt>
    <dgm:pt modelId="{2F9C5B8E-059D-4092-B8B2-2D128241BE52}" type="pres">
      <dgm:prSet presAssocID="{5867A682-D35D-4A63-8D56-3DEC622A54EE}" presName="compNode" presStyleCnt="0"/>
      <dgm:spPr/>
    </dgm:pt>
    <dgm:pt modelId="{2B66E968-EF8B-41B7-A492-2FF386437D8C}" type="pres">
      <dgm:prSet presAssocID="{5867A682-D35D-4A63-8D56-3DEC622A54E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issors"/>
        </a:ext>
      </dgm:extLst>
    </dgm:pt>
    <dgm:pt modelId="{4893C557-E350-408E-9D5D-2801450C60BF}" type="pres">
      <dgm:prSet presAssocID="{5867A682-D35D-4A63-8D56-3DEC622A54EE}" presName="spaceRect" presStyleCnt="0"/>
      <dgm:spPr/>
    </dgm:pt>
    <dgm:pt modelId="{8145D8AE-1F03-4801-B06F-D3F123921AE6}" type="pres">
      <dgm:prSet presAssocID="{5867A682-D35D-4A63-8D56-3DEC622A54EE}" presName="textRect" presStyleLbl="revTx" presStyleIdx="2" presStyleCnt="3">
        <dgm:presLayoutVars>
          <dgm:chMax val="1"/>
          <dgm:chPref val="1"/>
        </dgm:presLayoutVars>
      </dgm:prSet>
      <dgm:spPr/>
    </dgm:pt>
  </dgm:ptLst>
  <dgm:cxnLst>
    <dgm:cxn modelId="{F9EEEE18-6C65-4797-88A5-D6C0DE306C21}" srcId="{62820B45-47B8-4D2D-8E4A-F234D41751FC}" destId="{B6B637C8-293A-4474-A20F-0B341E3D34D3}" srcOrd="0" destOrd="0" parTransId="{8F665A22-4CBC-4FE1-87CC-AF1B4420801E}" sibTransId="{120D366D-F31C-4A1F-BBAE-D15B4B25664B}"/>
    <dgm:cxn modelId="{1C06262A-BD22-4B9A-9E9E-9B0B3EFC46FF}" type="presOf" srcId="{62820B45-47B8-4D2D-8E4A-F234D41751FC}" destId="{E4B32A24-98EA-4DE2-BA3C-04B02AC5D788}" srcOrd="0" destOrd="0" presId="urn:microsoft.com/office/officeart/2018/2/layout/IconLabelList"/>
    <dgm:cxn modelId="{1C44A72E-4EAE-45DF-9815-2F6290E8B8E8}" type="presOf" srcId="{B6B637C8-293A-4474-A20F-0B341E3D34D3}" destId="{EAF3CB5B-C3CA-427F-AA8E-88112501228B}" srcOrd="0" destOrd="0" presId="urn:microsoft.com/office/officeart/2018/2/layout/IconLabelList"/>
    <dgm:cxn modelId="{AB918C6F-CF40-4B12-9448-6A0C41E069C9}" srcId="{62820B45-47B8-4D2D-8E4A-F234D41751FC}" destId="{C342288B-1EE4-4D10-85D9-D1251E6A74A5}" srcOrd="1" destOrd="0" parTransId="{C0808F1B-0BB3-4F7C-BCE7-0640B33343FA}" sibTransId="{6FBBB11D-AED0-4D2D-BA81-67776BA61B75}"/>
    <dgm:cxn modelId="{B17CE6B1-E03A-4DB4-A0C1-5FA88F566D94}" type="presOf" srcId="{C342288B-1EE4-4D10-85D9-D1251E6A74A5}" destId="{B96E8862-3CC9-49A3-8BE1-E3247EF4C92B}" srcOrd="0" destOrd="0" presId="urn:microsoft.com/office/officeart/2018/2/layout/IconLabelList"/>
    <dgm:cxn modelId="{259B0EB4-7430-422D-944C-DB6A7E197769}" srcId="{62820B45-47B8-4D2D-8E4A-F234D41751FC}" destId="{5867A682-D35D-4A63-8D56-3DEC622A54EE}" srcOrd="2" destOrd="0" parTransId="{5674448A-C86C-4FD0-AC47-F7F3B2EB1A79}" sibTransId="{3D0DCB91-B0A5-488C-BF74-8B9590DAD412}"/>
    <dgm:cxn modelId="{D8C293DA-E036-4E49-BE66-BE070E380B7E}" type="presOf" srcId="{5867A682-D35D-4A63-8D56-3DEC622A54EE}" destId="{8145D8AE-1F03-4801-B06F-D3F123921AE6}" srcOrd="0" destOrd="0" presId="urn:microsoft.com/office/officeart/2018/2/layout/IconLabelList"/>
    <dgm:cxn modelId="{D324E983-E113-4A6B-BC60-B17349A7A75E}" type="presParOf" srcId="{E4B32A24-98EA-4DE2-BA3C-04B02AC5D788}" destId="{E57C2B51-CA08-48E3-AE8C-D63E564F88D4}" srcOrd="0" destOrd="0" presId="urn:microsoft.com/office/officeart/2018/2/layout/IconLabelList"/>
    <dgm:cxn modelId="{A08ECB6F-7B46-4E8A-B643-E2148D254416}" type="presParOf" srcId="{E57C2B51-CA08-48E3-AE8C-D63E564F88D4}" destId="{A2D2638B-2F70-4770-90A6-EC75C3508CAE}" srcOrd="0" destOrd="0" presId="urn:microsoft.com/office/officeart/2018/2/layout/IconLabelList"/>
    <dgm:cxn modelId="{206EC6F9-D726-44F9-9EFC-1527B5E7A54B}" type="presParOf" srcId="{E57C2B51-CA08-48E3-AE8C-D63E564F88D4}" destId="{89E4C38C-BCEB-4509-924F-ABF1B63CF758}" srcOrd="1" destOrd="0" presId="urn:microsoft.com/office/officeart/2018/2/layout/IconLabelList"/>
    <dgm:cxn modelId="{CF303026-0B11-4206-B357-97D2372EF851}" type="presParOf" srcId="{E57C2B51-CA08-48E3-AE8C-D63E564F88D4}" destId="{EAF3CB5B-C3CA-427F-AA8E-88112501228B}" srcOrd="2" destOrd="0" presId="urn:microsoft.com/office/officeart/2018/2/layout/IconLabelList"/>
    <dgm:cxn modelId="{BC0BF1BD-96FC-4F10-9937-6B7FC82E1B76}" type="presParOf" srcId="{E4B32A24-98EA-4DE2-BA3C-04B02AC5D788}" destId="{C3CFFBCF-4C6E-4E93-A619-FF4A6E16B6C4}" srcOrd="1" destOrd="0" presId="urn:microsoft.com/office/officeart/2018/2/layout/IconLabelList"/>
    <dgm:cxn modelId="{86F9510D-DFAE-457B-B6C0-1264498D0CF7}" type="presParOf" srcId="{E4B32A24-98EA-4DE2-BA3C-04B02AC5D788}" destId="{27BC9A35-0D57-40FF-9F64-FDE96F1049FE}" srcOrd="2" destOrd="0" presId="urn:microsoft.com/office/officeart/2018/2/layout/IconLabelList"/>
    <dgm:cxn modelId="{81204EBA-7DF5-4A82-AB2B-4271D1658CF4}" type="presParOf" srcId="{27BC9A35-0D57-40FF-9F64-FDE96F1049FE}" destId="{6C513547-E66A-439F-9040-26651135DF02}" srcOrd="0" destOrd="0" presId="urn:microsoft.com/office/officeart/2018/2/layout/IconLabelList"/>
    <dgm:cxn modelId="{8DFF1988-B02B-4CC6-ADBA-0D68954D4AD9}" type="presParOf" srcId="{27BC9A35-0D57-40FF-9F64-FDE96F1049FE}" destId="{B4E339E5-6B0F-47F9-9E9E-B337667945CC}" srcOrd="1" destOrd="0" presId="urn:microsoft.com/office/officeart/2018/2/layout/IconLabelList"/>
    <dgm:cxn modelId="{0B11F671-18C0-42BC-8D35-FB0D03F6AE03}" type="presParOf" srcId="{27BC9A35-0D57-40FF-9F64-FDE96F1049FE}" destId="{B96E8862-3CC9-49A3-8BE1-E3247EF4C92B}" srcOrd="2" destOrd="0" presId="urn:microsoft.com/office/officeart/2018/2/layout/IconLabelList"/>
    <dgm:cxn modelId="{B043A06A-3752-4E6F-945F-C2024D9009FA}" type="presParOf" srcId="{E4B32A24-98EA-4DE2-BA3C-04B02AC5D788}" destId="{61BCEF9C-33B5-417D-AEF3-1441F0A19C83}" srcOrd="3" destOrd="0" presId="urn:microsoft.com/office/officeart/2018/2/layout/IconLabelList"/>
    <dgm:cxn modelId="{325D20D5-EE59-422F-BCF8-6E2BEAB53C1E}" type="presParOf" srcId="{E4B32A24-98EA-4DE2-BA3C-04B02AC5D788}" destId="{2F9C5B8E-059D-4092-B8B2-2D128241BE52}" srcOrd="4" destOrd="0" presId="urn:microsoft.com/office/officeart/2018/2/layout/IconLabelList"/>
    <dgm:cxn modelId="{26D03CB2-F1B2-47A4-9A52-B6A18DF24FA7}" type="presParOf" srcId="{2F9C5B8E-059D-4092-B8B2-2D128241BE52}" destId="{2B66E968-EF8B-41B7-A492-2FF386437D8C}" srcOrd="0" destOrd="0" presId="urn:microsoft.com/office/officeart/2018/2/layout/IconLabelList"/>
    <dgm:cxn modelId="{422DACD6-B500-4996-BDC3-F17B7047A36A}" type="presParOf" srcId="{2F9C5B8E-059D-4092-B8B2-2D128241BE52}" destId="{4893C557-E350-408E-9D5D-2801450C60BF}" srcOrd="1" destOrd="0" presId="urn:microsoft.com/office/officeart/2018/2/layout/IconLabelList"/>
    <dgm:cxn modelId="{4C86A289-E8ED-454D-A163-B9902A6A63E2}" type="presParOf" srcId="{2F9C5B8E-059D-4092-B8B2-2D128241BE52}" destId="{8145D8AE-1F03-4801-B06F-D3F123921AE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9C24F5-BEA3-4728-A191-91C9E8F3F8EC}" type="doc">
      <dgm:prSet loTypeId="urn:microsoft.com/office/officeart/2005/8/layout/cycle1" loCatId="cycle" qsTypeId="urn:microsoft.com/office/officeart/2005/8/quickstyle/simple1" qsCatId="simple" csTypeId="urn:microsoft.com/office/officeart/2005/8/colors/colorful5" csCatId="colorful"/>
      <dgm:spPr/>
      <dgm:t>
        <a:bodyPr/>
        <a:lstStyle/>
        <a:p>
          <a:endParaRPr lang="en-US"/>
        </a:p>
      </dgm:t>
    </dgm:pt>
    <dgm:pt modelId="{50FE0E57-B2B9-40F8-81B7-977973427A33}">
      <dgm:prSet/>
      <dgm:spPr/>
      <dgm:t>
        <a:bodyPr/>
        <a:lstStyle/>
        <a:p>
          <a:r>
            <a:rPr lang="en-CA"/>
            <a:t>False teachers – made believers feel that there was something more that they needed</a:t>
          </a:r>
          <a:endParaRPr lang="en-US"/>
        </a:p>
      </dgm:t>
    </dgm:pt>
    <dgm:pt modelId="{F3A9B082-E805-4891-BE33-4430E0A3780C}" type="parTrans" cxnId="{F204F1D6-38AF-45C0-B118-DF70636582C4}">
      <dgm:prSet/>
      <dgm:spPr/>
      <dgm:t>
        <a:bodyPr/>
        <a:lstStyle/>
        <a:p>
          <a:endParaRPr lang="en-US"/>
        </a:p>
      </dgm:t>
    </dgm:pt>
    <dgm:pt modelId="{C138BDEB-5FCA-473F-AAF9-A433E7E185D2}" type="sibTrans" cxnId="{F204F1D6-38AF-45C0-B118-DF70636582C4}">
      <dgm:prSet/>
      <dgm:spPr/>
      <dgm:t>
        <a:bodyPr/>
        <a:lstStyle/>
        <a:p>
          <a:endParaRPr lang="en-US"/>
        </a:p>
      </dgm:t>
    </dgm:pt>
    <dgm:pt modelId="{408429ED-B352-477A-B267-EA33C07F926D}">
      <dgm:prSet/>
      <dgm:spPr/>
      <dgm:t>
        <a:bodyPr/>
        <a:lstStyle/>
        <a:p>
          <a:r>
            <a:rPr lang="en-CA"/>
            <a:t>The Jesus “Plus” Gospel</a:t>
          </a:r>
          <a:endParaRPr lang="en-US"/>
        </a:p>
      </dgm:t>
    </dgm:pt>
    <dgm:pt modelId="{A04F994E-328E-479C-9DB7-43DAAE73D640}" type="parTrans" cxnId="{536F1BC6-2157-4057-B9E8-A6884410658C}">
      <dgm:prSet/>
      <dgm:spPr/>
      <dgm:t>
        <a:bodyPr/>
        <a:lstStyle/>
        <a:p>
          <a:endParaRPr lang="en-US"/>
        </a:p>
      </dgm:t>
    </dgm:pt>
    <dgm:pt modelId="{E72C6E05-B467-468E-9302-8CC945D62EC9}" type="sibTrans" cxnId="{536F1BC6-2157-4057-B9E8-A6884410658C}">
      <dgm:prSet/>
      <dgm:spPr/>
      <dgm:t>
        <a:bodyPr/>
        <a:lstStyle/>
        <a:p>
          <a:endParaRPr lang="en-US"/>
        </a:p>
      </dgm:t>
    </dgm:pt>
    <dgm:pt modelId="{D309B913-D8A1-48C6-B429-0E49DCBF1A59}">
      <dgm:prSet/>
      <dgm:spPr/>
      <dgm:t>
        <a:bodyPr/>
        <a:lstStyle/>
        <a:p>
          <a:r>
            <a:rPr lang="en-CA"/>
            <a:t>Never Enough</a:t>
          </a:r>
          <a:endParaRPr lang="en-US"/>
        </a:p>
      </dgm:t>
    </dgm:pt>
    <dgm:pt modelId="{1BD8B27C-F417-4510-B5F9-1C10F018C2CC}" type="parTrans" cxnId="{C223F079-F796-483A-AAAD-ABCBDC9C440F}">
      <dgm:prSet/>
      <dgm:spPr/>
      <dgm:t>
        <a:bodyPr/>
        <a:lstStyle/>
        <a:p>
          <a:endParaRPr lang="en-US"/>
        </a:p>
      </dgm:t>
    </dgm:pt>
    <dgm:pt modelId="{EF4E2C49-1820-465A-A5F3-442BFAE393F5}" type="sibTrans" cxnId="{C223F079-F796-483A-AAAD-ABCBDC9C440F}">
      <dgm:prSet/>
      <dgm:spPr/>
      <dgm:t>
        <a:bodyPr/>
        <a:lstStyle/>
        <a:p>
          <a:endParaRPr lang="en-US"/>
        </a:p>
      </dgm:t>
    </dgm:pt>
    <dgm:pt modelId="{FB17AAE7-FAAF-4315-89E7-94560557CA85}" type="pres">
      <dgm:prSet presAssocID="{EA9C24F5-BEA3-4728-A191-91C9E8F3F8EC}" presName="cycle" presStyleCnt="0">
        <dgm:presLayoutVars>
          <dgm:dir/>
          <dgm:resizeHandles val="exact"/>
        </dgm:presLayoutVars>
      </dgm:prSet>
      <dgm:spPr/>
    </dgm:pt>
    <dgm:pt modelId="{B5746782-96E8-4522-AE08-1C9DAC7BAB04}" type="pres">
      <dgm:prSet presAssocID="{50FE0E57-B2B9-40F8-81B7-977973427A33}" presName="dummy" presStyleCnt="0"/>
      <dgm:spPr/>
    </dgm:pt>
    <dgm:pt modelId="{DCF1E383-46B7-4D01-86CF-C07B6206A74B}" type="pres">
      <dgm:prSet presAssocID="{50FE0E57-B2B9-40F8-81B7-977973427A33}" presName="node" presStyleLbl="revTx" presStyleIdx="0" presStyleCnt="3">
        <dgm:presLayoutVars>
          <dgm:bulletEnabled val="1"/>
        </dgm:presLayoutVars>
      </dgm:prSet>
      <dgm:spPr/>
    </dgm:pt>
    <dgm:pt modelId="{FB91B228-B448-4688-B5DD-AAC48AE4723F}" type="pres">
      <dgm:prSet presAssocID="{C138BDEB-5FCA-473F-AAF9-A433E7E185D2}" presName="sibTrans" presStyleLbl="node1" presStyleIdx="0" presStyleCnt="3"/>
      <dgm:spPr/>
    </dgm:pt>
    <dgm:pt modelId="{53400F22-C33C-4BA1-B891-3F9051CE6246}" type="pres">
      <dgm:prSet presAssocID="{408429ED-B352-477A-B267-EA33C07F926D}" presName="dummy" presStyleCnt="0"/>
      <dgm:spPr/>
    </dgm:pt>
    <dgm:pt modelId="{DFAC4247-1995-4F42-81CF-274E66CA6179}" type="pres">
      <dgm:prSet presAssocID="{408429ED-B352-477A-B267-EA33C07F926D}" presName="node" presStyleLbl="revTx" presStyleIdx="1" presStyleCnt="3">
        <dgm:presLayoutVars>
          <dgm:bulletEnabled val="1"/>
        </dgm:presLayoutVars>
      </dgm:prSet>
      <dgm:spPr/>
    </dgm:pt>
    <dgm:pt modelId="{43C92D34-F3F5-4023-A27B-CF47F1DC29CD}" type="pres">
      <dgm:prSet presAssocID="{E72C6E05-B467-468E-9302-8CC945D62EC9}" presName="sibTrans" presStyleLbl="node1" presStyleIdx="1" presStyleCnt="3"/>
      <dgm:spPr/>
    </dgm:pt>
    <dgm:pt modelId="{0623C875-BC72-44D3-9CFA-C738E7D87EED}" type="pres">
      <dgm:prSet presAssocID="{D309B913-D8A1-48C6-B429-0E49DCBF1A59}" presName="dummy" presStyleCnt="0"/>
      <dgm:spPr/>
    </dgm:pt>
    <dgm:pt modelId="{2AA883E3-3078-49D3-A2A7-EAA338072445}" type="pres">
      <dgm:prSet presAssocID="{D309B913-D8A1-48C6-B429-0E49DCBF1A59}" presName="node" presStyleLbl="revTx" presStyleIdx="2" presStyleCnt="3">
        <dgm:presLayoutVars>
          <dgm:bulletEnabled val="1"/>
        </dgm:presLayoutVars>
      </dgm:prSet>
      <dgm:spPr/>
    </dgm:pt>
    <dgm:pt modelId="{40110E96-6242-4150-AB06-062A7232025A}" type="pres">
      <dgm:prSet presAssocID="{EF4E2C49-1820-465A-A5F3-442BFAE393F5}" presName="sibTrans" presStyleLbl="node1" presStyleIdx="2" presStyleCnt="3"/>
      <dgm:spPr/>
    </dgm:pt>
  </dgm:ptLst>
  <dgm:cxnLst>
    <dgm:cxn modelId="{C223F079-F796-483A-AAAD-ABCBDC9C440F}" srcId="{EA9C24F5-BEA3-4728-A191-91C9E8F3F8EC}" destId="{D309B913-D8A1-48C6-B429-0E49DCBF1A59}" srcOrd="2" destOrd="0" parTransId="{1BD8B27C-F417-4510-B5F9-1C10F018C2CC}" sibTransId="{EF4E2C49-1820-465A-A5F3-442BFAE393F5}"/>
    <dgm:cxn modelId="{D6D3277B-CC4A-4A66-A264-4E2F93F96C22}" type="presOf" srcId="{EF4E2C49-1820-465A-A5F3-442BFAE393F5}" destId="{40110E96-6242-4150-AB06-062A7232025A}" srcOrd="0" destOrd="0" presId="urn:microsoft.com/office/officeart/2005/8/layout/cycle1"/>
    <dgm:cxn modelId="{36764D88-6E23-4B91-B7FA-49F20F2BAA3C}" type="presOf" srcId="{50FE0E57-B2B9-40F8-81B7-977973427A33}" destId="{DCF1E383-46B7-4D01-86CF-C07B6206A74B}" srcOrd="0" destOrd="0" presId="urn:microsoft.com/office/officeart/2005/8/layout/cycle1"/>
    <dgm:cxn modelId="{9674A199-401F-4229-8425-41073A90D027}" type="presOf" srcId="{C138BDEB-5FCA-473F-AAF9-A433E7E185D2}" destId="{FB91B228-B448-4688-B5DD-AAC48AE4723F}" srcOrd="0" destOrd="0" presId="urn:microsoft.com/office/officeart/2005/8/layout/cycle1"/>
    <dgm:cxn modelId="{CAE2BE9F-E82B-472A-85E2-4FF649A3371A}" type="presOf" srcId="{EA9C24F5-BEA3-4728-A191-91C9E8F3F8EC}" destId="{FB17AAE7-FAAF-4315-89E7-94560557CA85}" srcOrd="0" destOrd="0" presId="urn:microsoft.com/office/officeart/2005/8/layout/cycle1"/>
    <dgm:cxn modelId="{6FC7FAAB-E031-4869-B14D-0747843DBA0C}" type="presOf" srcId="{408429ED-B352-477A-B267-EA33C07F926D}" destId="{DFAC4247-1995-4F42-81CF-274E66CA6179}" srcOrd="0" destOrd="0" presId="urn:microsoft.com/office/officeart/2005/8/layout/cycle1"/>
    <dgm:cxn modelId="{FDE073B8-CC49-4EB7-B7DD-AE1156D984D4}" type="presOf" srcId="{E72C6E05-B467-468E-9302-8CC945D62EC9}" destId="{43C92D34-F3F5-4023-A27B-CF47F1DC29CD}" srcOrd="0" destOrd="0" presId="urn:microsoft.com/office/officeart/2005/8/layout/cycle1"/>
    <dgm:cxn modelId="{536F1BC6-2157-4057-B9E8-A6884410658C}" srcId="{EA9C24F5-BEA3-4728-A191-91C9E8F3F8EC}" destId="{408429ED-B352-477A-B267-EA33C07F926D}" srcOrd="1" destOrd="0" parTransId="{A04F994E-328E-479C-9DB7-43DAAE73D640}" sibTransId="{E72C6E05-B467-468E-9302-8CC945D62EC9}"/>
    <dgm:cxn modelId="{F204F1D6-38AF-45C0-B118-DF70636582C4}" srcId="{EA9C24F5-BEA3-4728-A191-91C9E8F3F8EC}" destId="{50FE0E57-B2B9-40F8-81B7-977973427A33}" srcOrd="0" destOrd="0" parTransId="{F3A9B082-E805-4891-BE33-4430E0A3780C}" sibTransId="{C138BDEB-5FCA-473F-AAF9-A433E7E185D2}"/>
    <dgm:cxn modelId="{CCF07FF1-B901-4FCC-BFB4-1E16C77F1660}" type="presOf" srcId="{D309B913-D8A1-48C6-B429-0E49DCBF1A59}" destId="{2AA883E3-3078-49D3-A2A7-EAA338072445}" srcOrd="0" destOrd="0" presId="urn:microsoft.com/office/officeart/2005/8/layout/cycle1"/>
    <dgm:cxn modelId="{8ED29BA0-85F5-4319-80D1-0DCEA8DE923D}" type="presParOf" srcId="{FB17AAE7-FAAF-4315-89E7-94560557CA85}" destId="{B5746782-96E8-4522-AE08-1C9DAC7BAB04}" srcOrd="0" destOrd="0" presId="urn:microsoft.com/office/officeart/2005/8/layout/cycle1"/>
    <dgm:cxn modelId="{DF424E6F-148A-47AA-9158-0DCCA90279E3}" type="presParOf" srcId="{FB17AAE7-FAAF-4315-89E7-94560557CA85}" destId="{DCF1E383-46B7-4D01-86CF-C07B6206A74B}" srcOrd="1" destOrd="0" presId="urn:microsoft.com/office/officeart/2005/8/layout/cycle1"/>
    <dgm:cxn modelId="{1DD86A64-3DA2-45AF-96C6-7B669CD7D144}" type="presParOf" srcId="{FB17AAE7-FAAF-4315-89E7-94560557CA85}" destId="{FB91B228-B448-4688-B5DD-AAC48AE4723F}" srcOrd="2" destOrd="0" presId="urn:microsoft.com/office/officeart/2005/8/layout/cycle1"/>
    <dgm:cxn modelId="{FDA2EE45-30A7-4560-B32C-C9EB2915394F}" type="presParOf" srcId="{FB17AAE7-FAAF-4315-89E7-94560557CA85}" destId="{53400F22-C33C-4BA1-B891-3F9051CE6246}" srcOrd="3" destOrd="0" presId="urn:microsoft.com/office/officeart/2005/8/layout/cycle1"/>
    <dgm:cxn modelId="{55F663B9-2591-4555-BA07-511E51A5128A}" type="presParOf" srcId="{FB17AAE7-FAAF-4315-89E7-94560557CA85}" destId="{DFAC4247-1995-4F42-81CF-274E66CA6179}" srcOrd="4" destOrd="0" presId="urn:microsoft.com/office/officeart/2005/8/layout/cycle1"/>
    <dgm:cxn modelId="{A88DEB9C-7F05-476C-B1BC-6807AC91CDB2}" type="presParOf" srcId="{FB17AAE7-FAAF-4315-89E7-94560557CA85}" destId="{43C92D34-F3F5-4023-A27B-CF47F1DC29CD}" srcOrd="5" destOrd="0" presId="urn:microsoft.com/office/officeart/2005/8/layout/cycle1"/>
    <dgm:cxn modelId="{C2FA5B82-168A-40CC-88D2-2BC4D22B53AA}" type="presParOf" srcId="{FB17AAE7-FAAF-4315-89E7-94560557CA85}" destId="{0623C875-BC72-44D3-9CFA-C738E7D87EED}" srcOrd="6" destOrd="0" presId="urn:microsoft.com/office/officeart/2005/8/layout/cycle1"/>
    <dgm:cxn modelId="{DAEFFCA0-1EC5-45BA-A49D-253034C154AA}" type="presParOf" srcId="{FB17AAE7-FAAF-4315-89E7-94560557CA85}" destId="{2AA883E3-3078-49D3-A2A7-EAA338072445}" srcOrd="7" destOrd="0" presId="urn:microsoft.com/office/officeart/2005/8/layout/cycle1"/>
    <dgm:cxn modelId="{DBC25444-6B12-4FDA-ABDB-4E23FDA00EEA}" type="presParOf" srcId="{FB17AAE7-FAAF-4315-89E7-94560557CA85}" destId="{40110E96-6242-4150-AB06-062A7232025A}"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4300B7-0756-4A5E-B262-1593B3797A8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1DC4921-2387-47D2-91E1-152BA5B42D5D}">
      <dgm:prSet/>
      <dgm:spPr/>
      <dgm:t>
        <a:bodyPr/>
        <a:lstStyle/>
        <a:p>
          <a:r>
            <a:rPr lang="en-CA"/>
            <a:t>Do we devalue forgiveness? If so, how?</a:t>
          </a:r>
          <a:endParaRPr lang="en-US"/>
        </a:p>
      </dgm:t>
    </dgm:pt>
    <dgm:pt modelId="{54E3A57C-6215-484B-85D4-B1C1368AD131}" type="parTrans" cxnId="{B1D3CFE0-0930-40A2-A619-157CC2DC736D}">
      <dgm:prSet/>
      <dgm:spPr/>
      <dgm:t>
        <a:bodyPr/>
        <a:lstStyle/>
        <a:p>
          <a:endParaRPr lang="en-US"/>
        </a:p>
      </dgm:t>
    </dgm:pt>
    <dgm:pt modelId="{EA339D20-8860-4548-982F-C5D04FF08FD3}" type="sibTrans" cxnId="{B1D3CFE0-0930-40A2-A619-157CC2DC736D}">
      <dgm:prSet/>
      <dgm:spPr/>
      <dgm:t>
        <a:bodyPr/>
        <a:lstStyle/>
        <a:p>
          <a:endParaRPr lang="en-US"/>
        </a:p>
      </dgm:t>
    </dgm:pt>
    <dgm:pt modelId="{08B8E1E4-C2B1-4134-9B4D-6960854A041D}">
      <dgm:prSet/>
      <dgm:spPr/>
      <dgm:t>
        <a:bodyPr/>
        <a:lstStyle/>
        <a:p>
          <a:r>
            <a:rPr lang="en-CA"/>
            <a:t>According to Colossians, why is this dangerous?</a:t>
          </a:r>
          <a:endParaRPr lang="en-US"/>
        </a:p>
      </dgm:t>
    </dgm:pt>
    <dgm:pt modelId="{80D49360-A164-4520-9364-1FB52B985ADE}" type="parTrans" cxnId="{EA44E459-9A32-47F0-87BA-8FB045FDC6E7}">
      <dgm:prSet/>
      <dgm:spPr/>
      <dgm:t>
        <a:bodyPr/>
        <a:lstStyle/>
        <a:p>
          <a:endParaRPr lang="en-US"/>
        </a:p>
      </dgm:t>
    </dgm:pt>
    <dgm:pt modelId="{8D684E9F-9B49-4832-879B-7482854CCEF8}" type="sibTrans" cxnId="{EA44E459-9A32-47F0-87BA-8FB045FDC6E7}">
      <dgm:prSet/>
      <dgm:spPr/>
      <dgm:t>
        <a:bodyPr/>
        <a:lstStyle/>
        <a:p>
          <a:endParaRPr lang="en-US"/>
        </a:p>
      </dgm:t>
    </dgm:pt>
    <dgm:pt modelId="{2F402E13-186B-4D97-A8B6-A688C71C1B6E}">
      <dgm:prSet/>
      <dgm:spPr/>
      <dgm:t>
        <a:bodyPr/>
        <a:lstStyle/>
        <a:p>
          <a:r>
            <a:rPr lang="en-CA"/>
            <a:t>What must we personally avoid that diminishes our love for Jesus? How can we be intentional in growing our love for Jesus?</a:t>
          </a:r>
          <a:endParaRPr lang="en-US"/>
        </a:p>
      </dgm:t>
    </dgm:pt>
    <dgm:pt modelId="{48F93D5F-E448-4C98-BD20-BD6E1C0FDB7A}" type="parTrans" cxnId="{3FFFCE1F-5EBE-4E10-850A-9A6D0B289A6A}">
      <dgm:prSet/>
      <dgm:spPr/>
      <dgm:t>
        <a:bodyPr/>
        <a:lstStyle/>
        <a:p>
          <a:endParaRPr lang="en-US"/>
        </a:p>
      </dgm:t>
    </dgm:pt>
    <dgm:pt modelId="{A5B766AA-788C-4D89-899C-5CECFF70466F}" type="sibTrans" cxnId="{3FFFCE1F-5EBE-4E10-850A-9A6D0B289A6A}">
      <dgm:prSet/>
      <dgm:spPr/>
      <dgm:t>
        <a:bodyPr/>
        <a:lstStyle/>
        <a:p>
          <a:endParaRPr lang="en-US"/>
        </a:p>
      </dgm:t>
    </dgm:pt>
    <dgm:pt modelId="{9C0D74C1-A581-434A-BD88-299C034591E9}">
      <dgm:prSet/>
      <dgm:spPr/>
      <dgm:t>
        <a:bodyPr/>
        <a:lstStyle/>
        <a:p>
          <a:r>
            <a:rPr lang="en-CA"/>
            <a:t>How does this study help us as we walk with Jesus and as we focus on new partnerships in the Gospel?</a:t>
          </a:r>
          <a:endParaRPr lang="en-US"/>
        </a:p>
      </dgm:t>
    </dgm:pt>
    <dgm:pt modelId="{3EBF2345-9E03-4082-AE47-82D2FE7FEAE2}" type="parTrans" cxnId="{95B108D5-35C6-4A71-B6B2-79B66E3C6827}">
      <dgm:prSet/>
      <dgm:spPr/>
      <dgm:t>
        <a:bodyPr/>
        <a:lstStyle/>
        <a:p>
          <a:endParaRPr lang="en-US"/>
        </a:p>
      </dgm:t>
    </dgm:pt>
    <dgm:pt modelId="{2730477A-55A5-4078-BD92-3197325139C8}" type="sibTrans" cxnId="{95B108D5-35C6-4A71-B6B2-79B66E3C6827}">
      <dgm:prSet/>
      <dgm:spPr/>
      <dgm:t>
        <a:bodyPr/>
        <a:lstStyle/>
        <a:p>
          <a:endParaRPr lang="en-US"/>
        </a:p>
      </dgm:t>
    </dgm:pt>
    <dgm:pt modelId="{A4F84576-CC79-46AE-912C-72344B0BDA5A}" type="pres">
      <dgm:prSet presAssocID="{5A4300B7-0756-4A5E-B262-1593B3797A83}" presName="root" presStyleCnt="0">
        <dgm:presLayoutVars>
          <dgm:dir/>
          <dgm:resizeHandles val="exact"/>
        </dgm:presLayoutVars>
      </dgm:prSet>
      <dgm:spPr/>
    </dgm:pt>
    <dgm:pt modelId="{5E2222DD-65FA-4895-8267-8C225542DF59}" type="pres">
      <dgm:prSet presAssocID="{F1DC4921-2387-47D2-91E1-152BA5B42D5D}" presName="compNode" presStyleCnt="0"/>
      <dgm:spPr/>
    </dgm:pt>
    <dgm:pt modelId="{B8D320CC-C422-47DE-804A-66928B8C412E}" type="pres">
      <dgm:prSet presAssocID="{F1DC4921-2387-47D2-91E1-152BA5B42D5D}" presName="bgRect" presStyleLbl="bgShp" presStyleIdx="0" presStyleCnt="4"/>
      <dgm:spPr/>
    </dgm:pt>
    <dgm:pt modelId="{D6FEA8C7-17F3-4F20-9F6A-4EA37033B44F}" type="pres">
      <dgm:prSet presAssocID="{F1DC4921-2387-47D2-91E1-152BA5B42D5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799B67F9-B7E6-403C-BA3A-592276C38369}" type="pres">
      <dgm:prSet presAssocID="{F1DC4921-2387-47D2-91E1-152BA5B42D5D}" presName="spaceRect" presStyleCnt="0"/>
      <dgm:spPr/>
    </dgm:pt>
    <dgm:pt modelId="{E5B6E314-32A4-49F9-8A70-DA5F8481491A}" type="pres">
      <dgm:prSet presAssocID="{F1DC4921-2387-47D2-91E1-152BA5B42D5D}" presName="parTx" presStyleLbl="revTx" presStyleIdx="0" presStyleCnt="4">
        <dgm:presLayoutVars>
          <dgm:chMax val="0"/>
          <dgm:chPref val="0"/>
        </dgm:presLayoutVars>
      </dgm:prSet>
      <dgm:spPr/>
    </dgm:pt>
    <dgm:pt modelId="{0F530187-858E-407B-9F06-0C542BA0DAB9}" type="pres">
      <dgm:prSet presAssocID="{EA339D20-8860-4548-982F-C5D04FF08FD3}" presName="sibTrans" presStyleCnt="0"/>
      <dgm:spPr/>
    </dgm:pt>
    <dgm:pt modelId="{D67D37A0-1BBC-4BA8-8003-5ABE42E64ED3}" type="pres">
      <dgm:prSet presAssocID="{08B8E1E4-C2B1-4134-9B4D-6960854A041D}" presName="compNode" presStyleCnt="0"/>
      <dgm:spPr/>
    </dgm:pt>
    <dgm:pt modelId="{3D73C49A-EC1D-446A-AB82-505EC17C279A}" type="pres">
      <dgm:prSet presAssocID="{08B8E1E4-C2B1-4134-9B4D-6960854A041D}" presName="bgRect" presStyleLbl="bgShp" presStyleIdx="1" presStyleCnt="4"/>
      <dgm:spPr/>
    </dgm:pt>
    <dgm:pt modelId="{4738E2CF-A900-4BBA-BE24-B7ED5A412613}" type="pres">
      <dgm:prSet presAssocID="{08B8E1E4-C2B1-4134-9B4D-6960854A041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84E4D20A-3E7E-46B9-BECF-EAD40AA1D798}" type="pres">
      <dgm:prSet presAssocID="{08B8E1E4-C2B1-4134-9B4D-6960854A041D}" presName="spaceRect" presStyleCnt="0"/>
      <dgm:spPr/>
    </dgm:pt>
    <dgm:pt modelId="{C99BD68F-C7F5-4022-A5E4-AE0D382A011D}" type="pres">
      <dgm:prSet presAssocID="{08B8E1E4-C2B1-4134-9B4D-6960854A041D}" presName="parTx" presStyleLbl="revTx" presStyleIdx="1" presStyleCnt="4">
        <dgm:presLayoutVars>
          <dgm:chMax val="0"/>
          <dgm:chPref val="0"/>
        </dgm:presLayoutVars>
      </dgm:prSet>
      <dgm:spPr/>
    </dgm:pt>
    <dgm:pt modelId="{F2D9EFB3-CD45-4FA2-A2AA-B1769841CD5F}" type="pres">
      <dgm:prSet presAssocID="{8D684E9F-9B49-4832-879B-7482854CCEF8}" presName="sibTrans" presStyleCnt="0"/>
      <dgm:spPr/>
    </dgm:pt>
    <dgm:pt modelId="{AD481E3B-35BA-4BD8-9E4C-D073C58EDBF5}" type="pres">
      <dgm:prSet presAssocID="{2F402E13-186B-4D97-A8B6-A688C71C1B6E}" presName="compNode" presStyleCnt="0"/>
      <dgm:spPr/>
    </dgm:pt>
    <dgm:pt modelId="{D5D74EE9-09D8-4E4F-B697-8B1CBD5B470D}" type="pres">
      <dgm:prSet presAssocID="{2F402E13-186B-4D97-A8B6-A688C71C1B6E}" presName="bgRect" presStyleLbl="bgShp" presStyleIdx="2" presStyleCnt="4"/>
      <dgm:spPr/>
    </dgm:pt>
    <dgm:pt modelId="{5D7E1471-DCE8-48F0-8378-E5D1730F418D}" type="pres">
      <dgm:prSet presAssocID="{2F402E13-186B-4D97-A8B6-A688C71C1B6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ve Letter"/>
        </a:ext>
      </dgm:extLst>
    </dgm:pt>
    <dgm:pt modelId="{C5261681-5633-4FEA-B834-5FAD8B932662}" type="pres">
      <dgm:prSet presAssocID="{2F402E13-186B-4D97-A8B6-A688C71C1B6E}" presName="spaceRect" presStyleCnt="0"/>
      <dgm:spPr/>
    </dgm:pt>
    <dgm:pt modelId="{8B9A04E6-AA5D-4E4E-9C5F-211E547159FF}" type="pres">
      <dgm:prSet presAssocID="{2F402E13-186B-4D97-A8B6-A688C71C1B6E}" presName="parTx" presStyleLbl="revTx" presStyleIdx="2" presStyleCnt="4">
        <dgm:presLayoutVars>
          <dgm:chMax val="0"/>
          <dgm:chPref val="0"/>
        </dgm:presLayoutVars>
      </dgm:prSet>
      <dgm:spPr/>
    </dgm:pt>
    <dgm:pt modelId="{B1686F5F-3736-48D9-A330-14C8C92486DE}" type="pres">
      <dgm:prSet presAssocID="{A5B766AA-788C-4D89-899C-5CECFF70466F}" presName="sibTrans" presStyleCnt="0"/>
      <dgm:spPr/>
    </dgm:pt>
    <dgm:pt modelId="{77C31D7F-7878-4C49-90A6-3C91BB8EABA3}" type="pres">
      <dgm:prSet presAssocID="{9C0D74C1-A581-434A-BD88-299C034591E9}" presName="compNode" presStyleCnt="0"/>
      <dgm:spPr/>
    </dgm:pt>
    <dgm:pt modelId="{71E4E22C-0783-41BF-B874-9EEE5DF86770}" type="pres">
      <dgm:prSet presAssocID="{9C0D74C1-A581-434A-BD88-299C034591E9}" presName="bgRect" presStyleLbl="bgShp" presStyleIdx="3" presStyleCnt="4"/>
      <dgm:spPr/>
    </dgm:pt>
    <dgm:pt modelId="{C467A919-9633-4F62-A52E-B09DD6B82BDE}" type="pres">
      <dgm:prSet presAssocID="{9C0D74C1-A581-434A-BD88-299C034591E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ions"/>
        </a:ext>
      </dgm:extLst>
    </dgm:pt>
    <dgm:pt modelId="{C84EBFCA-8F15-4947-B936-7A9D635237DF}" type="pres">
      <dgm:prSet presAssocID="{9C0D74C1-A581-434A-BD88-299C034591E9}" presName="spaceRect" presStyleCnt="0"/>
      <dgm:spPr/>
    </dgm:pt>
    <dgm:pt modelId="{EB2BD18D-658C-4B3C-B7F3-152B63622940}" type="pres">
      <dgm:prSet presAssocID="{9C0D74C1-A581-434A-BD88-299C034591E9}" presName="parTx" presStyleLbl="revTx" presStyleIdx="3" presStyleCnt="4">
        <dgm:presLayoutVars>
          <dgm:chMax val="0"/>
          <dgm:chPref val="0"/>
        </dgm:presLayoutVars>
      </dgm:prSet>
      <dgm:spPr/>
    </dgm:pt>
  </dgm:ptLst>
  <dgm:cxnLst>
    <dgm:cxn modelId="{3FFFCE1F-5EBE-4E10-850A-9A6D0B289A6A}" srcId="{5A4300B7-0756-4A5E-B262-1593B3797A83}" destId="{2F402E13-186B-4D97-A8B6-A688C71C1B6E}" srcOrd="2" destOrd="0" parTransId="{48F93D5F-E448-4C98-BD20-BD6E1C0FDB7A}" sibTransId="{A5B766AA-788C-4D89-899C-5CECFF70466F}"/>
    <dgm:cxn modelId="{007D1E68-86DD-4AA3-8453-210BD15FCCF8}" type="presOf" srcId="{9C0D74C1-A581-434A-BD88-299C034591E9}" destId="{EB2BD18D-658C-4B3C-B7F3-152B63622940}" srcOrd="0" destOrd="0" presId="urn:microsoft.com/office/officeart/2018/2/layout/IconVerticalSolidList"/>
    <dgm:cxn modelId="{44574E4C-1177-42E5-AF7B-45735FB05582}" type="presOf" srcId="{08B8E1E4-C2B1-4134-9B4D-6960854A041D}" destId="{C99BD68F-C7F5-4022-A5E4-AE0D382A011D}" srcOrd="0" destOrd="0" presId="urn:microsoft.com/office/officeart/2018/2/layout/IconVerticalSolidList"/>
    <dgm:cxn modelId="{CB61C277-0118-4DE8-BDA3-4AF3B3956040}" type="presOf" srcId="{5A4300B7-0756-4A5E-B262-1593B3797A83}" destId="{A4F84576-CC79-46AE-912C-72344B0BDA5A}" srcOrd="0" destOrd="0" presId="urn:microsoft.com/office/officeart/2018/2/layout/IconVerticalSolidList"/>
    <dgm:cxn modelId="{EA44E459-9A32-47F0-87BA-8FB045FDC6E7}" srcId="{5A4300B7-0756-4A5E-B262-1593B3797A83}" destId="{08B8E1E4-C2B1-4134-9B4D-6960854A041D}" srcOrd="1" destOrd="0" parTransId="{80D49360-A164-4520-9364-1FB52B985ADE}" sibTransId="{8D684E9F-9B49-4832-879B-7482854CCEF8}"/>
    <dgm:cxn modelId="{5854C5A4-FDC0-45A7-A665-C49A6550F063}" type="presOf" srcId="{2F402E13-186B-4D97-A8B6-A688C71C1B6E}" destId="{8B9A04E6-AA5D-4E4E-9C5F-211E547159FF}" srcOrd="0" destOrd="0" presId="urn:microsoft.com/office/officeart/2018/2/layout/IconVerticalSolidList"/>
    <dgm:cxn modelId="{95B108D5-35C6-4A71-B6B2-79B66E3C6827}" srcId="{5A4300B7-0756-4A5E-B262-1593B3797A83}" destId="{9C0D74C1-A581-434A-BD88-299C034591E9}" srcOrd="3" destOrd="0" parTransId="{3EBF2345-9E03-4082-AE47-82D2FE7FEAE2}" sibTransId="{2730477A-55A5-4078-BD92-3197325139C8}"/>
    <dgm:cxn modelId="{65A5CCE0-308C-4B7F-9E60-189E41126ACE}" type="presOf" srcId="{F1DC4921-2387-47D2-91E1-152BA5B42D5D}" destId="{E5B6E314-32A4-49F9-8A70-DA5F8481491A}" srcOrd="0" destOrd="0" presId="urn:microsoft.com/office/officeart/2018/2/layout/IconVerticalSolidList"/>
    <dgm:cxn modelId="{B1D3CFE0-0930-40A2-A619-157CC2DC736D}" srcId="{5A4300B7-0756-4A5E-B262-1593B3797A83}" destId="{F1DC4921-2387-47D2-91E1-152BA5B42D5D}" srcOrd="0" destOrd="0" parTransId="{54E3A57C-6215-484B-85D4-B1C1368AD131}" sibTransId="{EA339D20-8860-4548-982F-C5D04FF08FD3}"/>
    <dgm:cxn modelId="{6B29378A-C1C8-43B4-8750-53A640B7F1B5}" type="presParOf" srcId="{A4F84576-CC79-46AE-912C-72344B0BDA5A}" destId="{5E2222DD-65FA-4895-8267-8C225542DF59}" srcOrd="0" destOrd="0" presId="urn:microsoft.com/office/officeart/2018/2/layout/IconVerticalSolidList"/>
    <dgm:cxn modelId="{537A8600-DEF9-48CC-A114-73F0F2FF1C7F}" type="presParOf" srcId="{5E2222DD-65FA-4895-8267-8C225542DF59}" destId="{B8D320CC-C422-47DE-804A-66928B8C412E}" srcOrd="0" destOrd="0" presId="urn:microsoft.com/office/officeart/2018/2/layout/IconVerticalSolidList"/>
    <dgm:cxn modelId="{56E6A5F2-8B4A-4C17-9717-6B8CA6030EFA}" type="presParOf" srcId="{5E2222DD-65FA-4895-8267-8C225542DF59}" destId="{D6FEA8C7-17F3-4F20-9F6A-4EA37033B44F}" srcOrd="1" destOrd="0" presId="urn:microsoft.com/office/officeart/2018/2/layout/IconVerticalSolidList"/>
    <dgm:cxn modelId="{66122806-8EB4-4495-A72F-73493E0CBF10}" type="presParOf" srcId="{5E2222DD-65FA-4895-8267-8C225542DF59}" destId="{799B67F9-B7E6-403C-BA3A-592276C38369}" srcOrd="2" destOrd="0" presId="urn:microsoft.com/office/officeart/2018/2/layout/IconVerticalSolidList"/>
    <dgm:cxn modelId="{FC0F3897-07C1-48B4-B3C8-35296E6F46A9}" type="presParOf" srcId="{5E2222DD-65FA-4895-8267-8C225542DF59}" destId="{E5B6E314-32A4-49F9-8A70-DA5F8481491A}" srcOrd="3" destOrd="0" presId="urn:microsoft.com/office/officeart/2018/2/layout/IconVerticalSolidList"/>
    <dgm:cxn modelId="{AACBC9B1-7252-42FF-B152-5D6006333026}" type="presParOf" srcId="{A4F84576-CC79-46AE-912C-72344B0BDA5A}" destId="{0F530187-858E-407B-9F06-0C542BA0DAB9}" srcOrd="1" destOrd="0" presId="urn:microsoft.com/office/officeart/2018/2/layout/IconVerticalSolidList"/>
    <dgm:cxn modelId="{1BE51503-A1A5-4412-AECC-523EABEB8904}" type="presParOf" srcId="{A4F84576-CC79-46AE-912C-72344B0BDA5A}" destId="{D67D37A0-1BBC-4BA8-8003-5ABE42E64ED3}" srcOrd="2" destOrd="0" presId="urn:microsoft.com/office/officeart/2018/2/layout/IconVerticalSolidList"/>
    <dgm:cxn modelId="{BFE78CCE-B89C-423E-BD4E-001A8D0CB7CB}" type="presParOf" srcId="{D67D37A0-1BBC-4BA8-8003-5ABE42E64ED3}" destId="{3D73C49A-EC1D-446A-AB82-505EC17C279A}" srcOrd="0" destOrd="0" presId="urn:microsoft.com/office/officeart/2018/2/layout/IconVerticalSolidList"/>
    <dgm:cxn modelId="{766F5D57-0F60-4585-8E4B-521B03433E94}" type="presParOf" srcId="{D67D37A0-1BBC-4BA8-8003-5ABE42E64ED3}" destId="{4738E2CF-A900-4BBA-BE24-B7ED5A412613}" srcOrd="1" destOrd="0" presId="urn:microsoft.com/office/officeart/2018/2/layout/IconVerticalSolidList"/>
    <dgm:cxn modelId="{C10ED226-D373-4422-B781-83AB01F782A5}" type="presParOf" srcId="{D67D37A0-1BBC-4BA8-8003-5ABE42E64ED3}" destId="{84E4D20A-3E7E-46B9-BECF-EAD40AA1D798}" srcOrd="2" destOrd="0" presId="urn:microsoft.com/office/officeart/2018/2/layout/IconVerticalSolidList"/>
    <dgm:cxn modelId="{34F9CF02-E55A-433B-BBDC-3C8DEEBF061B}" type="presParOf" srcId="{D67D37A0-1BBC-4BA8-8003-5ABE42E64ED3}" destId="{C99BD68F-C7F5-4022-A5E4-AE0D382A011D}" srcOrd="3" destOrd="0" presId="urn:microsoft.com/office/officeart/2018/2/layout/IconVerticalSolidList"/>
    <dgm:cxn modelId="{E95E7790-B9C3-44FF-8652-2182A85F3E98}" type="presParOf" srcId="{A4F84576-CC79-46AE-912C-72344B0BDA5A}" destId="{F2D9EFB3-CD45-4FA2-A2AA-B1769841CD5F}" srcOrd="3" destOrd="0" presId="urn:microsoft.com/office/officeart/2018/2/layout/IconVerticalSolidList"/>
    <dgm:cxn modelId="{460187EA-D753-40BB-AF2D-BD2C75EFB5B3}" type="presParOf" srcId="{A4F84576-CC79-46AE-912C-72344B0BDA5A}" destId="{AD481E3B-35BA-4BD8-9E4C-D073C58EDBF5}" srcOrd="4" destOrd="0" presId="urn:microsoft.com/office/officeart/2018/2/layout/IconVerticalSolidList"/>
    <dgm:cxn modelId="{9D01B503-FA8E-4403-9E87-2156A873E489}" type="presParOf" srcId="{AD481E3B-35BA-4BD8-9E4C-D073C58EDBF5}" destId="{D5D74EE9-09D8-4E4F-B697-8B1CBD5B470D}" srcOrd="0" destOrd="0" presId="urn:microsoft.com/office/officeart/2018/2/layout/IconVerticalSolidList"/>
    <dgm:cxn modelId="{E517FAD5-3030-493B-BF3D-EA86BA2956C3}" type="presParOf" srcId="{AD481E3B-35BA-4BD8-9E4C-D073C58EDBF5}" destId="{5D7E1471-DCE8-48F0-8378-E5D1730F418D}" srcOrd="1" destOrd="0" presId="urn:microsoft.com/office/officeart/2018/2/layout/IconVerticalSolidList"/>
    <dgm:cxn modelId="{7BFCE64E-A8AD-4E58-9A09-0616F69748AA}" type="presParOf" srcId="{AD481E3B-35BA-4BD8-9E4C-D073C58EDBF5}" destId="{C5261681-5633-4FEA-B834-5FAD8B932662}" srcOrd="2" destOrd="0" presId="urn:microsoft.com/office/officeart/2018/2/layout/IconVerticalSolidList"/>
    <dgm:cxn modelId="{BA7A7994-97D4-4EB0-ACC2-93502ABD3691}" type="presParOf" srcId="{AD481E3B-35BA-4BD8-9E4C-D073C58EDBF5}" destId="{8B9A04E6-AA5D-4E4E-9C5F-211E547159FF}" srcOrd="3" destOrd="0" presId="urn:microsoft.com/office/officeart/2018/2/layout/IconVerticalSolidList"/>
    <dgm:cxn modelId="{A19ADAFA-7083-41D6-8CD5-FD8AD084F2F4}" type="presParOf" srcId="{A4F84576-CC79-46AE-912C-72344B0BDA5A}" destId="{B1686F5F-3736-48D9-A330-14C8C92486DE}" srcOrd="5" destOrd="0" presId="urn:microsoft.com/office/officeart/2018/2/layout/IconVerticalSolidList"/>
    <dgm:cxn modelId="{EF3F326F-DBA6-487F-BA50-949ED0DB8AC5}" type="presParOf" srcId="{A4F84576-CC79-46AE-912C-72344B0BDA5A}" destId="{77C31D7F-7878-4C49-90A6-3C91BB8EABA3}" srcOrd="6" destOrd="0" presId="urn:microsoft.com/office/officeart/2018/2/layout/IconVerticalSolidList"/>
    <dgm:cxn modelId="{DBB780CF-20BC-40C0-8B77-10AE5BAC6C07}" type="presParOf" srcId="{77C31D7F-7878-4C49-90A6-3C91BB8EABA3}" destId="{71E4E22C-0783-41BF-B874-9EEE5DF86770}" srcOrd="0" destOrd="0" presId="urn:microsoft.com/office/officeart/2018/2/layout/IconVerticalSolidList"/>
    <dgm:cxn modelId="{F8779A12-B1EA-4FCB-A9C5-908AC6DA9159}" type="presParOf" srcId="{77C31D7F-7878-4C49-90A6-3C91BB8EABA3}" destId="{C467A919-9633-4F62-A52E-B09DD6B82BDE}" srcOrd="1" destOrd="0" presId="urn:microsoft.com/office/officeart/2018/2/layout/IconVerticalSolidList"/>
    <dgm:cxn modelId="{546229DF-4925-4718-ADF3-686704AF1E7E}" type="presParOf" srcId="{77C31D7F-7878-4C49-90A6-3C91BB8EABA3}" destId="{C84EBFCA-8F15-4947-B936-7A9D635237DF}" srcOrd="2" destOrd="0" presId="urn:microsoft.com/office/officeart/2018/2/layout/IconVerticalSolidList"/>
    <dgm:cxn modelId="{B40B8C70-DADD-47CD-98F8-DD836CFB0C4D}" type="presParOf" srcId="{77C31D7F-7878-4C49-90A6-3C91BB8EABA3}" destId="{EB2BD18D-658C-4B3C-B7F3-152B6362294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2638B-2F70-4770-90A6-EC75C3508CAE}">
      <dsp:nvSpPr>
        <dsp:cNvPr id="0" name=""/>
        <dsp:cNvSpPr/>
      </dsp:nvSpPr>
      <dsp:spPr>
        <a:xfrm>
          <a:off x="1083792" y="390377"/>
          <a:ext cx="1277963" cy="12779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F3CB5B-C3CA-427F-AA8E-88112501228B}">
      <dsp:nvSpPr>
        <dsp:cNvPr id="0" name=""/>
        <dsp:cNvSpPr/>
      </dsp:nvSpPr>
      <dsp:spPr>
        <a:xfrm>
          <a:off x="302814" y="2020986"/>
          <a:ext cx="283991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CA" sz="2200" b="1" kern="1200" dirty="0"/>
            <a:t>Don’t let anyone judge or disqualify you</a:t>
          </a:r>
          <a:endParaRPr lang="en-US" sz="2200" b="1" kern="1200" dirty="0"/>
        </a:p>
      </dsp:txBody>
      <dsp:txXfrm>
        <a:off x="302814" y="2020986"/>
        <a:ext cx="2839919" cy="720000"/>
      </dsp:txXfrm>
    </dsp:sp>
    <dsp:sp modelId="{6C513547-E66A-439F-9040-26651135DF02}">
      <dsp:nvSpPr>
        <dsp:cNvPr id="0" name=""/>
        <dsp:cNvSpPr/>
      </dsp:nvSpPr>
      <dsp:spPr>
        <a:xfrm>
          <a:off x="4420698" y="390377"/>
          <a:ext cx="1277963" cy="12779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6E8862-3CC9-49A3-8BE1-E3247EF4C92B}">
      <dsp:nvSpPr>
        <dsp:cNvPr id="0" name=""/>
        <dsp:cNvSpPr/>
      </dsp:nvSpPr>
      <dsp:spPr>
        <a:xfrm>
          <a:off x="3639720" y="2020986"/>
          <a:ext cx="283991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CA" sz="2400" b="1" kern="1200" dirty="0"/>
            <a:t>Don’t chase shadows</a:t>
          </a:r>
          <a:endParaRPr lang="en-US" sz="2400" b="1" kern="1200" dirty="0"/>
        </a:p>
      </dsp:txBody>
      <dsp:txXfrm>
        <a:off x="3639720" y="2020986"/>
        <a:ext cx="2839919" cy="720000"/>
      </dsp:txXfrm>
    </dsp:sp>
    <dsp:sp modelId="{2B66E968-EF8B-41B7-A492-2FF386437D8C}">
      <dsp:nvSpPr>
        <dsp:cNvPr id="0" name=""/>
        <dsp:cNvSpPr/>
      </dsp:nvSpPr>
      <dsp:spPr>
        <a:xfrm>
          <a:off x="7757604" y="390377"/>
          <a:ext cx="1277963" cy="12779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45D8AE-1F03-4801-B06F-D3F123921AE6}">
      <dsp:nvSpPr>
        <dsp:cNvPr id="0" name=""/>
        <dsp:cNvSpPr/>
      </dsp:nvSpPr>
      <dsp:spPr>
        <a:xfrm>
          <a:off x="6976626" y="2020986"/>
          <a:ext cx="283991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CA" sz="2400" b="1" kern="1200" dirty="0"/>
            <a:t>Don’t cut yourself off from Messiah</a:t>
          </a:r>
          <a:endParaRPr lang="en-US" sz="2400" b="1" kern="1200" dirty="0"/>
        </a:p>
      </dsp:txBody>
      <dsp:txXfrm>
        <a:off x="6976626" y="2020986"/>
        <a:ext cx="2839919"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1E383-46B7-4D01-86CF-C07B6206A74B}">
      <dsp:nvSpPr>
        <dsp:cNvPr id="0" name=""/>
        <dsp:cNvSpPr/>
      </dsp:nvSpPr>
      <dsp:spPr>
        <a:xfrm>
          <a:off x="3851563" y="411468"/>
          <a:ext cx="2099882" cy="2099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CA" sz="2400" kern="1200"/>
            <a:t>False teachers – made believers feel that there was something more that they needed</a:t>
          </a:r>
          <a:endParaRPr lang="en-US" sz="2400" kern="1200"/>
        </a:p>
      </dsp:txBody>
      <dsp:txXfrm>
        <a:off x="3851563" y="411468"/>
        <a:ext cx="2099882" cy="2099882"/>
      </dsp:txXfrm>
    </dsp:sp>
    <dsp:sp modelId="{FB91B228-B448-4688-B5DD-AAC48AE4723F}">
      <dsp:nvSpPr>
        <dsp:cNvPr id="0" name=""/>
        <dsp:cNvSpPr/>
      </dsp:nvSpPr>
      <dsp:spPr>
        <a:xfrm>
          <a:off x="650579" y="-2360"/>
          <a:ext cx="4967879" cy="4967879"/>
        </a:xfrm>
        <a:prstGeom prst="circularArrow">
          <a:avLst>
            <a:gd name="adj1" fmla="val 8242"/>
            <a:gd name="adj2" fmla="val 575609"/>
            <a:gd name="adj3" fmla="val 2966182"/>
            <a:gd name="adj4" fmla="val 50164"/>
            <a:gd name="adj5" fmla="val 9616"/>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AC4247-1995-4F42-81CF-274E66CA6179}">
      <dsp:nvSpPr>
        <dsp:cNvPr id="0" name=""/>
        <dsp:cNvSpPr/>
      </dsp:nvSpPr>
      <dsp:spPr>
        <a:xfrm>
          <a:off x="2084577" y="3471977"/>
          <a:ext cx="2099882" cy="2099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CA" sz="2400" kern="1200"/>
            <a:t>The Jesus “Plus” Gospel</a:t>
          </a:r>
          <a:endParaRPr lang="en-US" sz="2400" kern="1200"/>
        </a:p>
      </dsp:txBody>
      <dsp:txXfrm>
        <a:off x="2084577" y="3471977"/>
        <a:ext cx="2099882" cy="2099882"/>
      </dsp:txXfrm>
    </dsp:sp>
    <dsp:sp modelId="{43C92D34-F3F5-4023-A27B-CF47F1DC29CD}">
      <dsp:nvSpPr>
        <dsp:cNvPr id="0" name=""/>
        <dsp:cNvSpPr/>
      </dsp:nvSpPr>
      <dsp:spPr>
        <a:xfrm>
          <a:off x="650579" y="-2360"/>
          <a:ext cx="4967879" cy="4967879"/>
        </a:xfrm>
        <a:prstGeom prst="circularArrow">
          <a:avLst>
            <a:gd name="adj1" fmla="val 8242"/>
            <a:gd name="adj2" fmla="val 575609"/>
            <a:gd name="adj3" fmla="val 10174228"/>
            <a:gd name="adj4" fmla="val 7258209"/>
            <a:gd name="adj5" fmla="val 9616"/>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A883E3-3078-49D3-A2A7-EAA338072445}">
      <dsp:nvSpPr>
        <dsp:cNvPr id="0" name=""/>
        <dsp:cNvSpPr/>
      </dsp:nvSpPr>
      <dsp:spPr>
        <a:xfrm>
          <a:off x="317591" y="411468"/>
          <a:ext cx="2099882" cy="2099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CA" sz="2400" kern="1200"/>
            <a:t>Never Enough</a:t>
          </a:r>
          <a:endParaRPr lang="en-US" sz="2400" kern="1200"/>
        </a:p>
      </dsp:txBody>
      <dsp:txXfrm>
        <a:off x="317591" y="411468"/>
        <a:ext cx="2099882" cy="2099882"/>
      </dsp:txXfrm>
    </dsp:sp>
    <dsp:sp modelId="{40110E96-6242-4150-AB06-062A7232025A}">
      <dsp:nvSpPr>
        <dsp:cNvPr id="0" name=""/>
        <dsp:cNvSpPr/>
      </dsp:nvSpPr>
      <dsp:spPr>
        <a:xfrm>
          <a:off x="650579" y="-2360"/>
          <a:ext cx="4967879" cy="4967879"/>
        </a:xfrm>
        <a:prstGeom prst="circularArrow">
          <a:avLst>
            <a:gd name="adj1" fmla="val 8242"/>
            <a:gd name="adj2" fmla="val 575609"/>
            <a:gd name="adj3" fmla="val 16858894"/>
            <a:gd name="adj4" fmla="val 14965498"/>
            <a:gd name="adj5" fmla="val 9616"/>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320CC-C422-47DE-804A-66928B8C412E}">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EA8C7-17F3-4F20-9F6A-4EA37033B44F}">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B6E314-32A4-49F9-8A70-DA5F8481491A}">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33450">
            <a:lnSpc>
              <a:spcPct val="90000"/>
            </a:lnSpc>
            <a:spcBef>
              <a:spcPct val="0"/>
            </a:spcBef>
            <a:spcAft>
              <a:spcPct val="35000"/>
            </a:spcAft>
            <a:buNone/>
          </a:pPr>
          <a:r>
            <a:rPr lang="en-CA" sz="2100" kern="1200"/>
            <a:t>Do we devalue forgiveness? If so, how?</a:t>
          </a:r>
          <a:endParaRPr lang="en-US" sz="2100" kern="1200"/>
        </a:p>
      </dsp:txBody>
      <dsp:txXfrm>
        <a:off x="1429899" y="2442"/>
        <a:ext cx="5083704" cy="1238008"/>
      </dsp:txXfrm>
    </dsp:sp>
    <dsp:sp modelId="{3D73C49A-EC1D-446A-AB82-505EC17C279A}">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8E2CF-A900-4BBA-BE24-B7ED5A412613}">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9BD68F-C7F5-4022-A5E4-AE0D382A011D}">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33450">
            <a:lnSpc>
              <a:spcPct val="90000"/>
            </a:lnSpc>
            <a:spcBef>
              <a:spcPct val="0"/>
            </a:spcBef>
            <a:spcAft>
              <a:spcPct val="35000"/>
            </a:spcAft>
            <a:buNone/>
          </a:pPr>
          <a:r>
            <a:rPr lang="en-CA" sz="2100" kern="1200"/>
            <a:t>According to Colossians, why is this dangerous?</a:t>
          </a:r>
          <a:endParaRPr lang="en-US" sz="2100" kern="1200"/>
        </a:p>
      </dsp:txBody>
      <dsp:txXfrm>
        <a:off x="1429899" y="1549953"/>
        <a:ext cx="5083704" cy="1238008"/>
      </dsp:txXfrm>
    </dsp:sp>
    <dsp:sp modelId="{D5D74EE9-09D8-4E4F-B697-8B1CBD5B470D}">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7E1471-DCE8-48F0-8378-E5D1730F418D}">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9A04E6-AA5D-4E4E-9C5F-211E547159FF}">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33450">
            <a:lnSpc>
              <a:spcPct val="90000"/>
            </a:lnSpc>
            <a:spcBef>
              <a:spcPct val="0"/>
            </a:spcBef>
            <a:spcAft>
              <a:spcPct val="35000"/>
            </a:spcAft>
            <a:buNone/>
          </a:pPr>
          <a:r>
            <a:rPr lang="en-CA" sz="2100" kern="1200"/>
            <a:t>What must we personally avoid that diminishes our love for Jesus? How can we be intentional in growing our love for Jesus?</a:t>
          </a:r>
          <a:endParaRPr lang="en-US" sz="2100" kern="1200"/>
        </a:p>
      </dsp:txBody>
      <dsp:txXfrm>
        <a:off x="1429899" y="3097464"/>
        <a:ext cx="5083704" cy="1238008"/>
      </dsp:txXfrm>
    </dsp:sp>
    <dsp:sp modelId="{71E4E22C-0783-41BF-B874-9EEE5DF86770}">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67A919-9633-4F62-A52E-B09DD6B82BDE}">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2BD18D-658C-4B3C-B7F3-152B63622940}">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33450">
            <a:lnSpc>
              <a:spcPct val="90000"/>
            </a:lnSpc>
            <a:spcBef>
              <a:spcPct val="0"/>
            </a:spcBef>
            <a:spcAft>
              <a:spcPct val="35000"/>
            </a:spcAft>
            <a:buNone/>
          </a:pPr>
          <a:r>
            <a:rPr lang="en-CA" sz="2100" kern="1200"/>
            <a:t>How does this study help us as we walk with Jesus and as we focus on new partnerships in the Gospel?</a:t>
          </a:r>
          <a:endParaRPr lang="en-US" sz="2100" kern="1200"/>
        </a:p>
      </dsp:txBody>
      <dsp:txXfrm>
        <a:off x="1429899" y="4644974"/>
        <a:ext cx="5083704" cy="123800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3AF462-A3A0-4A23-BEF8-C7244AB7CA59}" type="datetimeFigureOut">
              <a:rPr lang="en-CA" smtClean="0"/>
              <a:t>2019-07-31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C199F16-414C-48BD-BB42-4AAB78E2C548}" type="slidenum">
              <a:rPr lang="en-CA" smtClean="0"/>
              <a:t>‹#›</a:t>
            </a:fld>
            <a:endParaRPr lang="en-CA"/>
          </a:p>
        </p:txBody>
      </p:sp>
    </p:spTree>
    <p:extLst>
      <p:ext uri="{BB962C8B-B14F-4D97-AF65-F5344CB8AC3E}">
        <p14:creationId xmlns:p14="http://schemas.microsoft.com/office/powerpoint/2010/main" val="2885665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3AF462-A3A0-4A23-BEF8-C7244AB7CA59}" type="datetimeFigureOut">
              <a:rPr lang="en-CA" smtClean="0"/>
              <a:t>2019-07-31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C199F16-414C-48BD-BB42-4AAB78E2C548}" type="slidenum">
              <a:rPr lang="en-CA" smtClean="0"/>
              <a:t>‹#›</a:t>
            </a:fld>
            <a:endParaRPr lang="en-CA"/>
          </a:p>
        </p:txBody>
      </p:sp>
    </p:spTree>
    <p:extLst>
      <p:ext uri="{BB962C8B-B14F-4D97-AF65-F5344CB8AC3E}">
        <p14:creationId xmlns:p14="http://schemas.microsoft.com/office/powerpoint/2010/main" val="780411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3AF462-A3A0-4A23-BEF8-C7244AB7CA59}" type="datetimeFigureOut">
              <a:rPr lang="en-CA" smtClean="0"/>
              <a:t>2019-07-31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C199F16-414C-48BD-BB42-4AAB78E2C548}" type="slidenum">
              <a:rPr lang="en-CA" smtClean="0"/>
              <a:t>‹#›</a:t>
            </a:fld>
            <a:endParaRPr lang="en-CA"/>
          </a:p>
        </p:txBody>
      </p:sp>
    </p:spTree>
    <p:extLst>
      <p:ext uri="{BB962C8B-B14F-4D97-AF65-F5344CB8AC3E}">
        <p14:creationId xmlns:p14="http://schemas.microsoft.com/office/powerpoint/2010/main" val="321933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3AF462-A3A0-4A23-BEF8-C7244AB7CA59}" type="datetimeFigureOut">
              <a:rPr lang="en-CA" smtClean="0"/>
              <a:t>2019-07-31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C199F16-414C-48BD-BB42-4AAB78E2C548}" type="slidenum">
              <a:rPr lang="en-CA" smtClean="0"/>
              <a:t>‹#›</a:t>
            </a:fld>
            <a:endParaRPr lang="en-CA"/>
          </a:p>
        </p:txBody>
      </p:sp>
    </p:spTree>
    <p:extLst>
      <p:ext uri="{BB962C8B-B14F-4D97-AF65-F5344CB8AC3E}">
        <p14:creationId xmlns:p14="http://schemas.microsoft.com/office/powerpoint/2010/main" val="151295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3AF462-A3A0-4A23-BEF8-C7244AB7CA59}" type="datetimeFigureOut">
              <a:rPr lang="en-CA" smtClean="0"/>
              <a:t>2019-07-31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C199F16-414C-48BD-BB42-4AAB78E2C548}" type="slidenum">
              <a:rPr lang="en-CA" smtClean="0"/>
              <a:t>‹#›</a:t>
            </a:fld>
            <a:endParaRPr lang="en-CA"/>
          </a:p>
        </p:txBody>
      </p:sp>
    </p:spTree>
    <p:extLst>
      <p:ext uri="{BB962C8B-B14F-4D97-AF65-F5344CB8AC3E}">
        <p14:creationId xmlns:p14="http://schemas.microsoft.com/office/powerpoint/2010/main" val="126747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3AF462-A3A0-4A23-BEF8-C7244AB7CA59}" type="datetimeFigureOut">
              <a:rPr lang="en-CA" smtClean="0"/>
              <a:t>2019-07-31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C199F16-414C-48BD-BB42-4AAB78E2C548}" type="slidenum">
              <a:rPr lang="en-CA" smtClean="0"/>
              <a:t>‹#›</a:t>
            </a:fld>
            <a:endParaRPr lang="en-CA"/>
          </a:p>
        </p:txBody>
      </p:sp>
    </p:spTree>
    <p:extLst>
      <p:ext uri="{BB962C8B-B14F-4D97-AF65-F5344CB8AC3E}">
        <p14:creationId xmlns:p14="http://schemas.microsoft.com/office/powerpoint/2010/main" val="387789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3AF462-A3A0-4A23-BEF8-C7244AB7CA59}" type="datetimeFigureOut">
              <a:rPr lang="en-CA" smtClean="0"/>
              <a:t>2019-07-31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C199F16-414C-48BD-BB42-4AAB78E2C548}" type="slidenum">
              <a:rPr lang="en-CA" smtClean="0"/>
              <a:t>‹#›</a:t>
            </a:fld>
            <a:endParaRPr lang="en-CA"/>
          </a:p>
        </p:txBody>
      </p:sp>
    </p:spTree>
    <p:extLst>
      <p:ext uri="{BB962C8B-B14F-4D97-AF65-F5344CB8AC3E}">
        <p14:creationId xmlns:p14="http://schemas.microsoft.com/office/powerpoint/2010/main" val="3499614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3AF462-A3A0-4A23-BEF8-C7244AB7CA59}" type="datetimeFigureOut">
              <a:rPr lang="en-CA" smtClean="0"/>
              <a:t>2019-07-31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C199F16-414C-48BD-BB42-4AAB78E2C548}" type="slidenum">
              <a:rPr lang="en-CA" smtClean="0"/>
              <a:t>‹#›</a:t>
            </a:fld>
            <a:endParaRPr lang="en-CA"/>
          </a:p>
        </p:txBody>
      </p:sp>
    </p:spTree>
    <p:extLst>
      <p:ext uri="{BB962C8B-B14F-4D97-AF65-F5344CB8AC3E}">
        <p14:creationId xmlns:p14="http://schemas.microsoft.com/office/powerpoint/2010/main" val="427912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AF462-A3A0-4A23-BEF8-C7244AB7CA59}" type="datetimeFigureOut">
              <a:rPr lang="en-CA" smtClean="0"/>
              <a:t>2019-07-31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C199F16-414C-48BD-BB42-4AAB78E2C548}" type="slidenum">
              <a:rPr lang="en-CA" smtClean="0"/>
              <a:t>‹#›</a:t>
            </a:fld>
            <a:endParaRPr lang="en-CA"/>
          </a:p>
        </p:txBody>
      </p:sp>
    </p:spTree>
    <p:extLst>
      <p:ext uri="{BB962C8B-B14F-4D97-AF65-F5344CB8AC3E}">
        <p14:creationId xmlns:p14="http://schemas.microsoft.com/office/powerpoint/2010/main" val="392421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3AF462-A3A0-4A23-BEF8-C7244AB7CA59}" type="datetimeFigureOut">
              <a:rPr lang="en-CA" smtClean="0"/>
              <a:t>2019-07-31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C199F16-414C-48BD-BB42-4AAB78E2C548}" type="slidenum">
              <a:rPr lang="en-CA" smtClean="0"/>
              <a:t>‹#›</a:t>
            </a:fld>
            <a:endParaRPr lang="en-CA"/>
          </a:p>
        </p:txBody>
      </p:sp>
    </p:spTree>
    <p:extLst>
      <p:ext uri="{BB962C8B-B14F-4D97-AF65-F5344CB8AC3E}">
        <p14:creationId xmlns:p14="http://schemas.microsoft.com/office/powerpoint/2010/main" val="89332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3AF462-A3A0-4A23-BEF8-C7244AB7CA59}" type="datetimeFigureOut">
              <a:rPr lang="en-CA" smtClean="0"/>
              <a:t>2019-07-31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C199F16-414C-48BD-BB42-4AAB78E2C548}" type="slidenum">
              <a:rPr lang="en-CA" smtClean="0"/>
              <a:t>‹#›</a:t>
            </a:fld>
            <a:endParaRPr lang="en-CA"/>
          </a:p>
        </p:txBody>
      </p:sp>
    </p:spTree>
    <p:extLst>
      <p:ext uri="{BB962C8B-B14F-4D97-AF65-F5344CB8AC3E}">
        <p14:creationId xmlns:p14="http://schemas.microsoft.com/office/powerpoint/2010/main" val="351068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AF462-A3A0-4A23-BEF8-C7244AB7CA59}" type="datetimeFigureOut">
              <a:rPr lang="en-CA" smtClean="0"/>
              <a:t>2019-07-31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99F16-414C-48BD-BB42-4AAB78E2C548}" type="slidenum">
              <a:rPr lang="en-CA" smtClean="0"/>
              <a:t>‹#›</a:t>
            </a:fld>
            <a:endParaRPr lang="en-CA"/>
          </a:p>
        </p:txBody>
      </p:sp>
    </p:spTree>
    <p:extLst>
      <p:ext uri="{BB962C8B-B14F-4D97-AF65-F5344CB8AC3E}">
        <p14:creationId xmlns:p14="http://schemas.microsoft.com/office/powerpoint/2010/main" val="1314204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iblegateway.com/passage/?search=colossians+2&amp;version=ESV#fen-ESV-29486a"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biblegateway.com/passage/?search=colossians+2&amp;version=ESV#fen-ESV-29493c" TargetMode="External"/><Relationship Id="rId4" Type="http://schemas.openxmlformats.org/officeDocument/2006/relationships/hyperlink" Target="https://www.biblegateway.com/passage/?search=colossians+2&amp;version=ESV#fen-ESV-29493b"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64AF49-846B-428E-807B-CF7D7DAF98D9}"/>
              </a:ext>
            </a:extLst>
          </p:cNvPr>
          <p:cNvSpPr>
            <a:spLocks noGrp="1"/>
          </p:cNvSpPr>
          <p:nvPr>
            <p:ph type="ctrTitle"/>
          </p:nvPr>
        </p:nvSpPr>
        <p:spPr>
          <a:xfrm>
            <a:off x="3045368" y="2043663"/>
            <a:ext cx="6105194" cy="2031055"/>
          </a:xfrm>
        </p:spPr>
        <p:txBody>
          <a:bodyPr>
            <a:normAutofit/>
          </a:bodyPr>
          <a:lstStyle/>
          <a:p>
            <a:r>
              <a:rPr lang="en-US" sz="5100">
                <a:solidFill>
                  <a:srgbClr val="FFFFFF"/>
                </a:solidFill>
              </a:rPr>
              <a:t>Colossians 2: </a:t>
            </a:r>
            <a:br>
              <a:rPr lang="en-US" sz="5100">
                <a:solidFill>
                  <a:srgbClr val="FFFFFF"/>
                </a:solidFill>
              </a:rPr>
            </a:br>
            <a:r>
              <a:rPr lang="en-US" sz="5100">
                <a:solidFill>
                  <a:srgbClr val="FFFFFF"/>
                </a:solidFill>
              </a:rPr>
              <a:t>It’s all about Messiah</a:t>
            </a:r>
            <a:endParaRPr lang="en-CA" sz="5100">
              <a:solidFill>
                <a:srgbClr val="FFFFFF"/>
              </a:solidFill>
            </a:endParaRPr>
          </a:p>
        </p:txBody>
      </p:sp>
      <p:sp>
        <p:nvSpPr>
          <p:cNvPr id="3" name="Subtitle 2">
            <a:extLst>
              <a:ext uri="{FF2B5EF4-FFF2-40B4-BE49-F238E27FC236}">
                <a16:creationId xmlns:a16="http://schemas.microsoft.com/office/drawing/2014/main" id="{A3ED3BF3-6CBA-4839-B397-A926FF7D2C9D}"/>
              </a:ext>
            </a:extLst>
          </p:cNvPr>
          <p:cNvSpPr>
            <a:spLocks noGrp="1"/>
          </p:cNvSpPr>
          <p:nvPr>
            <p:ph type="subTitle" idx="1"/>
          </p:nvPr>
        </p:nvSpPr>
        <p:spPr>
          <a:xfrm>
            <a:off x="3045368" y="4074718"/>
            <a:ext cx="6105194" cy="682079"/>
          </a:xfrm>
        </p:spPr>
        <p:txBody>
          <a:bodyPr>
            <a:normAutofit/>
          </a:bodyPr>
          <a:lstStyle/>
          <a:p>
            <a:r>
              <a:rPr lang="en-US" dirty="0">
                <a:solidFill>
                  <a:srgbClr val="FFFFFF"/>
                </a:solidFill>
              </a:rPr>
              <a:t>Laura Barron</a:t>
            </a:r>
          </a:p>
          <a:p>
            <a:endParaRPr lang="en-US" dirty="0">
              <a:solidFill>
                <a:srgbClr val="FFFFFF"/>
              </a:solidFill>
            </a:endParaRPr>
          </a:p>
          <a:p>
            <a:endParaRPr lang="en-CA" dirty="0">
              <a:solidFill>
                <a:srgbClr val="FFFFFF"/>
              </a:solidFill>
            </a:endParaRPr>
          </a:p>
        </p:txBody>
      </p:sp>
    </p:spTree>
    <p:extLst>
      <p:ext uri="{BB962C8B-B14F-4D97-AF65-F5344CB8AC3E}">
        <p14:creationId xmlns:p14="http://schemas.microsoft.com/office/powerpoint/2010/main" val="1716796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CA4FF54-745A-4CFC-B6C9-AA093A0B4729}"/>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lnSpc>
                <a:spcPct val="150000"/>
              </a:lnSpc>
            </a:pPr>
            <a:r>
              <a:rPr lang="en-US" sz="5400" i="1" dirty="0">
                <a:solidFill>
                  <a:schemeClr val="bg1">
                    <a:lumMod val="95000"/>
                    <a:lumOff val="5000"/>
                  </a:schemeClr>
                </a:solidFill>
                <a:latin typeface="+mn-lt"/>
              </a:rPr>
              <a:t>There is no higher spiritual stage beyond clinging to </a:t>
            </a:r>
            <a:r>
              <a:rPr lang="en-US" sz="5400" i="1" dirty="0" err="1">
                <a:solidFill>
                  <a:schemeClr val="bg1">
                    <a:lumMod val="95000"/>
                    <a:lumOff val="5000"/>
                  </a:schemeClr>
                </a:solidFill>
                <a:latin typeface="+mn-lt"/>
              </a:rPr>
              <a:t>Yeshua</a:t>
            </a:r>
            <a:r>
              <a:rPr lang="en-US" sz="5400" i="1" dirty="0">
                <a:solidFill>
                  <a:schemeClr val="bg1">
                    <a:lumMod val="95000"/>
                    <a:lumOff val="5000"/>
                  </a:schemeClr>
                </a:solidFill>
                <a:latin typeface="+mn-lt"/>
              </a:rPr>
              <a:t>!</a:t>
            </a:r>
          </a:p>
        </p:txBody>
      </p:sp>
    </p:spTree>
    <p:extLst>
      <p:ext uri="{BB962C8B-B14F-4D97-AF65-F5344CB8AC3E}">
        <p14:creationId xmlns:p14="http://schemas.microsoft.com/office/powerpoint/2010/main" val="32652751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3ED379-2375-4367-93AB-B63D19A3265D}"/>
              </a:ext>
            </a:extLst>
          </p:cNvPr>
          <p:cNvSpPr>
            <a:spLocks noGrp="1"/>
          </p:cNvSpPr>
          <p:nvPr>
            <p:ph type="title"/>
          </p:nvPr>
        </p:nvSpPr>
        <p:spPr>
          <a:xfrm>
            <a:off x="640079" y="2053641"/>
            <a:ext cx="3669161" cy="2760098"/>
          </a:xfrm>
        </p:spPr>
        <p:txBody>
          <a:bodyPr>
            <a:normAutofit fontScale="90000"/>
          </a:bodyPr>
          <a:lstStyle/>
          <a:p>
            <a:r>
              <a:rPr lang="en-US" dirty="0">
                <a:solidFill>
                  <a:srgbClr val="FFFFFF"/>
                </a:solidFill>
              </a:rPr>
              <a:t>It’s all about Messiah</a:t>
            </a:r>
            <a:br>
              <a:rPr lang="en-US" dirty="0">
                <a:solidFill>
                  <a:srgbClr val="FFFFFF"/>
                </a:solidFill>
              </a:rPr>
            </a:br>
            <a:r>
              <a:rPr lang="en-US" dirty="0">
                <a:solidFill>
                  <a:srgbClr val="FFFFFF"/>
                </a:solidFill>
              </a:rPr>
              <a:t>8-15:</a:t>
            </a:r>
            <a:br>
              <a:rPr lang="en-US" dirty="0">
                <a:solidFill>
                  <a:srgbClr val="FFFFFF"/>
                </a:solidFill>
              </a:rPr>
            </a:br>
            <a:r>
              <a:rPr lang="en-US" dirty="0">
                <a:solidFill>
                  <a:srgbClr val="FFFFFF"/>
                </a:solidFill>
              </a:rPr>
              <a:t>Challenging with the Gospel</a:t>
            </a:r>
            <a:endParaRPr lang="en-CA" dirty="0">
              <a:solidFill>
                <a:srgbClr val="FFFFFF"/>
              </a:solidFill>
            </a:endParaRPr>
          </a:p>
        </p:txBody>
      </p:sp>
      <p:sp>
        <p:nvSpPr>
          <p:cNvPr id="3" name="Content Placeholder 2">
            <a:extLst>
              <a:ext uri="{FF2B5EF4-FFF2-40B4-BE49-F238E27FC236}">
                <a16:creationId xmlns:a16="http://schemas.microsoft.com/office/drawing/2014/main" id="{56E6C7B3-BA8D-4A35-A430-6EB12DCCB110}"/>
              </a:ext>
            </a:extLst>
          </p:cNvPr>
          <p:cNvSpPr>
            <a:spLocks noGrp="1"/>
          </p:cNvSpPr>
          <p:nvPr>
            <p:ph idx="1"/>
          </p:nvPr>
        </p:nvSpPr>
        <p:spPr>
          <a:xfrm>
            <a:off x="5685818" y="245166"/>
            <a:ext cx="6082111" cy="6858000"/>
          </a:xfrm>
        </p:spPr>
        <p:txBody>
          <a:bodyPr anchor="ctr">
            <a:normAutofit fontScale="62500" lnSpcReduction="20000"/>
          </a:bodyPr>
          <a:lstStyle/>
          <a:p>
            <a:r>
              <a:rPr lang="en-CA" sz="3400" baseline="30000" dirty="0"/>
              <a:t>8 </a:t>
            </a:r>
            <a:r>
              <a:rPr lang="en-CA" sz="3400" dirty="0"/>
              <a:t>See to it that no one takes you captive by philosophy and empty deceit, according to human tradition, according to the elemental spirits</a:t>
            </a:r>
            <a:r>
              <a:rPr lang="en-CA" sz="3400" baseline="30000" dirty="0"/>
              <a:t>[</a:t>
            </a:r>
            <a:r>
              <a:rPr lang="en-CA" sz="3400" u="sng" baseline="30000" dirty="0">
                <a:hlinkClick r:id="rId3" tooltip="See footnote a"/>
              </a:rPr>
              <a:t>a</a:t>
            </a:r>
            <a:r>
              <a:rPr lang="en-CA" sz="3400" baseline="30000" dirty="0"/>
              <a:t>]</a:t>
            </a:r>
            <a:r>
              <a:rPr lang="en-CA" sz="3400" dirty="0"/>
              <a:t> of the world, and not according to Christ. </a:t>
            </a:r>
          </a:p>
          <a:p>
            <a:r>
              <a:rPr lang="en-CA" sz="3400" baseline="30000" dirty="0"/>
              <a:t>9 </a:t>
            </a:r>
            <a:r>
              <a:rPr lang="en-CA" sz="3400" dirty="0"/>
              <a:t>For in him the whole fullness of deity dwells bodily, </a:t>
            </a:r>
            <a:r>
              <a:rPr lang="en-CA" sz="3400" baseline="30000" dirty="0"/>
              <a:t>10 </a:t>
            </a:r>
            <a:r>
              <a:rPr lang="en-CA" sz="3400" dirty="0"/>
              <a:t>and you have been filled in him, who is the head of all rule and authority. </a:t>
            </a:r>
          </a:p>
          <a:p>
            <a:r>
              <a:rPr lang="en-CA" sz="3400" baseline="30000" dirty="0"/>
              <a:t>11 </a:t>
            </a:r>
            <a:r>
              <a:rPr lang="en-CA" sz="3400" dirty="0"/>
              <a:t>In him also you were circumcised with a circumcision made without hands, by putting off the body of the flesh, by the circumcision of Christ, </a:t>
            </a:r>
            <a:r>
              <a:rPr lang="en-CA" sz="3400" baseline="30000" dirty="0"/>
              <a:t>12 </a:t>
            </a:r>
            <a:r>
              <a:rPr lang="en-CA" sz="3400" dirty="0"/>
              <a:t>having been buried with him in baptism, in which you were also raised with him through faith in the powerful working of God, who raised him from the dead. </a:t>
            </a:r>
          </a:p>
          <a:p>
            <a:r>
              <a:rPr lang="en-CA" sz="3400" baseline="30000" dirty="0"/>
              <a:t>13 </a:t>
            </a:r>
            <a:r>
              <a:rPr lang="en-CA" sz="3400" dirty="0"/>
              <a:t>And you, who were dead in your trespasses and the uncircumcision of your flesh, God made alive together with him, having forgiven us all our trespasses, </a:t>
            </a:r>
            <a:r>
              <a:rPr lang="en-CA" sz="3400" baseline="30000" dirty="0"/>
              <a:t>14 </a:t>
            </a:r>
            <a:r>
              <a:rPr lang="en-CA" sz="3400" dirty="0"/>
              <a:t>by canceling the record of debt that stood against us with its legal demands. This he set aside, nailing it to the cross. </a:t>
            </a:r>
          </a:p>
          <a:p>
            <a:r>
              <a:rPr lang="en-CA" sz="3400" baseline="30000" dirty="0"/>
              <a:t>15 </a:t>
            </a:r>
            <a:r>
              <a:rPr lang="en-CA" sz="3400" dirty="0"/>
              <a:t>He disarmed the rulers and authorities</a:t>
            </a:r>
            <a:r>
              <a:rPr lang="en-CA" sz="3400" baseline="30000" dirty="0"/>
              <a:t>[</a:t>
            </a:r>
            <a:r>
              <a:rPr lang="en-CA" sz="3400" u="sng" baseline="30000" dirty="0">
                <a:hlinkClick r:id="rId4" tooltip="See footnote b"/>
              </a:rPr>
              <a:t>b</a:t>
            </a:r>
            <a:r>
              <a:rPr lang="en-CA" sz="3400" baseline="30000" dirty="0"/>
              <a:t>]</a:t>
            </a:r>
            <a:r>
              <a:rPr lang="en-CA" sz="3400" dirty="0"/>
              <a:t> and put them to open shame, by triumphing over them in him.</a:t>
            </a:r>
            <a:r>
              <a:rPr lang="en-CA" sz="3400" baseline="30000" dirty="0"/>
              <a:t>[</a:t>
            </a:r>
            <a:r>
              <a:rPr lang="en-CA" sz="3400" u="sng" baseline="30000" dirty="0">
                <a:hlinkClick r:id="rId5" tooltip="See footnote c"/>
              </a:rPr>
              <a:t>c</a:t>
            </a:r>
            <a:r>
              <a:rPr lang="en-CA" sz="3400" baseline="30000" dirty="0"/>
              <a:t>]</a:t>
            </a:r>
            <a:endParaRPr lang="en-CA" sz="3400" dirty="0"/>
          </a:p>
          <a:p>
            <a:endParaRPr lang="en-CA" sz="2400" dirty="0">
              <a:solidFill>
                <a:srgbClr val="000000"/>
              </a:solidFill>
            </a:endParaRPr>
          </a:p>
        </p:txBody>
      </p:sp>
    </p:spTree>
    <p:extLst>
      <p:ext uri="{BB962C8B-B14F-4D97-AF65-F5344CB8AC3E}">
        <p14:creationId xmlns:p14="http://schemas.microsoft.com/office/powerpoint/2010/main" val="259025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BBB0B0-F327-4003-94C7-3FCC7CB31113}"/>
              </a:ext>
            </a:extLst>
          </p:cNvPr>
          <p:cNvSpPr>
            <a:spLocks noGrp="1"/>
          </p:cNvSpPr>
          <p:nvPr>
            <p:ph type="title"/>
          </p:nvPr>
        </p:nvSpPr>
        <p:spPr>
          <a:xfrm>
            <a:off x="640079" y="2053641"/>
            <a:ext cx="3669161" cy="2760098"/>
          </a:xfrm>
        </p:spPr>
        <p:txBody>
          <a:bodyPr>
            <a:normAutofit/>
          </a:bodyPr>
          <a:lstStyle/>
          <a:p>
            <a:r>
              <a:rPr lang="en-CA" dirty="0">
                <a:solidFill>
                  <a:srgbClr val="FFFFFF"/>
                </a:solidFill>
              </a:rPr>
              <a:t>Challenging with the Gospel: Spiritual war</a:t>
            </a:r>
          </a:p>
        </p:txBody>
      </p:sp>
      <p:sp>
        <p:nvSpPr>
          <p:cNvPr id="3" name="Content Placeholder 2">
            <a:extLst>
              <a:ext uri="{FF2B5EF4-FFF2-40B4-BE49-F238E27FC236}">
                <a16:creationId xmlns:a16="http://schemas.microsoft.com/office/drawing/2014/main" id="{07DB1AA4-3034-4E09-8F15-4C09B8DDE668}"/>
              </a:ext>
            </a:extLst>
          </p:cNvPr>
          <p:cNvSpPr>
            <a:spLocks noGrp="1"/>
          </p:cNvSpPr>
          <p:nvPr>
            <p:ph idx="1"/>
          </p:nvPr>
        </p:nvSpPr>
        <p:spPr>
          <a:xfrm>
            <a:off x="6090574" y="278296"/>
            <a:ext cx="5306084" cy="6427304"/>
          </a:xfrm>
        </p:spPr>
        <p:txBody>
          <a:bodyPr anchor="ctr">
            <a:normAutofit/>
          </a:bodyPr>
          <a:lstStyle/>
          <a:p>
            <a:r>
              <a:rPr lang="en-CA" sz="2400" b="1" dirty="0">
                <a:solidFill>
                  <a:srgbClr val="000000"/>
                </a:solidFill>
              </a:rPr>
              <a:t>Verse 8 - This is battle language</a:t>
            </a:r>
          </a:p>
          <a:p>
            <a:pPr marL="0" indent="0">
              <a:buNone/>
            </a:pPr>
            <a:r>
              <a:rPr lang="en-CA" sz="2400" dirty="0">
                <a:solidFill>
                  <a:srgbClr val="000000"/>
                </a:solidFill>
              </a:rPr>
              <a:t>Beware, take heed, look out …</a:t>
            </a:r>
          </a:p>
          <a:p>
            <a:endParaRPr lang="en-CA" sz="2400" b="1" dirty="0">
              <a:solidFill>
                <a:srgbClr val="000000"/>
              </a:solidFill>
            </a:endParaRPr>
          </a:p>
          <a:p>
            <a:r>
              <a:rPr lang="en-CA" sz="2400" b="1" dirty="0">
                <a:solidFill>
                  <a:srgbClr val="000000"/>
                </a:solidFill>
              </a:rPr>
              <a:t>Verses 9-10 - Focus on </a:t>
            </a:r>
            <a:r>
              <a:rPr lang="en-CA" sz="2400" b="1" dirty="0" err="1">
                <a:solidFill>
                  <a:srgbClr val="000000"/>
                </a:solidFill>
              </a:rPr>
              <a:t>Yeshua</a:t>
            </a:r>
            <a:endParaRPr lang="en-CA" sz="2400" b="1" dirty="0">
              <a:solidFill>
                <a:srgbClr val="000000"/>
              </a:solidFill>
            </a:endParaRPr>
          </a:p>
          <a:p>
            <a:endParaRPr lang="en-CA" sz="2400" b="1" dirty="0">
              <a:solidFill>
                <a:srgbClr val="000000"/>
              </a:solidFill>
            </a:endParaRPr>
          </a:p>
          <a:p>
            <a:r>
              <a:rPr lang="en-US" sz="2200" b="1" dirty="0"/>
              <a:t>The Message</a:t>
            </a:r>
            <a:r>
              <a:rPr lang="en-CA" sz="2200" b="1" dirty="0"/>
              <a:t>, </a:t>
            </a:r>
            <a:r>
              <a:rPr lang="en-CA" sz="2200" i="1" dirty="0"/>
              <a:t>“Everything of God gets expressed in him, so you can see and hear him clearly. You don’t need a telescope, a microscope, or a horoscope to realize the fullness of Christ, and the emptiness of the universe without him. When you come to him, that fullness comes together for you, too. His power extends over everything.”</a:t>
            </a:r>
          </a:p>
          <a:p>
            <a:endParaRPr lang="en-CA" sz="2000" i="1" dirty="0">
              <a:solidFill>
                <a:srgbClr val="000000"/>
              </a:solidFill>
            </a:endParaRPr>
          </a:p>
          <a:p>
            <a:pPr marL="0" indent="0">
              <a:buNone/>
            </a:pPr>
            <a:endParaRPr lang="en-CA" sz="2400" dirty="0">
              <a:solidFill>
                <a:srgbClr val="000000"/>
              </a:solidFill>
            </a:endParaRPr>
          </a:p>
        </p:txBody>
      </p:sp>
    </p:spTree>
    <p:extLst>
      <p:ext uri="{BB962C8B-B14F-4D97-AF65-F5344CB8AC3E}">
        <p14:creationId xmlns:p14="http://schemas.microsoft.com/office/powerpoint/2010/main" val="2354711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7C20BE2-6BF1-48BD-92EB-E315927C451E}"/>
              </a:ext>
            </a:extLst>
          </p:cNvPr>
          <p:cNvSpPr>
            <a:spLocks noGrp="1"/>
          </p:cNvSpPr>
          <p:nvPr>
            <p:ph type="title"/>
          </p:nvPr>
        </p:nvSpPr>
        <p:spPr>
          <a:xfrm>
            <a:off x="1179226" y="826680"/>
            <a:ext cx="9833548" cy="1325563"/>
          </a:xfrm>
        </p:spPr>
        <p:txBody>
          <a:bodyPr>
            <a:normAutofit/>
          </a:bodyPr>
          <a:lstStyle/>
          <a:p>
            <a:pPr algn="ctr"/>
            <a:r>
              <a:rPr lang="en-CA" sz="4000" dirty="0">
                <a:solidFill>
                  <a:srgbClr val="FFFFFF"/>
                </a:solidFill>
              </a:rPr>
              <a:t>Dietrich Bonhoeffer</a:t>
            </a:r>
          </a:p>
        </p:txBody>
      </p:sp>
      <p:sp>
        <p:nvSpPr>
          <p:cNvPr id="3" name="Content Placeholder 2">
            <a:extLst>
              <a:ext uri="{FF2B5EF4-FFF2-40B4-BE49-F238E27FC236}">
                <a16:creationId xmlns:a16="http://schemas.microsoft.com/office/drawing/2014/main" id="{A0FF41CC-6D6E-49CE-A639-87453F96F578}"/>
              </a:ext>
            </a:extLst>
          </p:cNvPr>
          <p:cNvSpPr>
            <a:spLocks noGrp="1"/>
          </p:cNvSpPr>
          <p:nvPr>
            <p:ph idx="1"/>
          </p:nvPr>
        </p:nvSpPr>
        <p:spPr>
          <a:xfrm>
            <a:off x="1179226" y="2478157"/>
            <a:ext cx="9833548" cy="4094921"/>
          </a:xfrm>
        </p:spPr>
        <p:txBody>
          <a:bodyPr>
            <a:noAutofit/>
          </a:bodyPr>
          <a:lstStyle/>
          <a:p>
            <a:pPr marL="0" indent="0" algn="just">
              <a:lnSpc>
                <a:spcPct val="100000"/>
              </a:lnSpc>
              <a:buNone/>
            </a:pPr>
            <a:r>
              <a:rPr lang="en-CA" sz="3200" i="1" dirty="0">
                <a:solidFill>
                  <a:srgbClr val="000000"/>
                </a:solidFill>
              </a:rPr>
              <a:t>“Being a Christian does not mean being religious in a certain way, making oneself into something or other (a sinner, penitent, or saint), according to some method or other. Instead it means being human, not a certain type of human being, but the human being Christ creates in us. It is not a religious act that makes someone a Christian, but rather sharing in God’s suffering in the worldly life.”</a:t>
            </a:r>
          </a:p>
          <a:p>
            <a:pPr marL="0" indent="0" algn="just">
              <a:lnSpc>
                <a:spcPct val="100000"/>
              </a:lnSpc>
              <a:buNone/>
            </a:pPr>
            <a:r>
              <a:rPr lang="en-CA" sz="2400" dirty="0">
                <a:solidFill>
                  <a:srgbClr val="000000"/>
                </a:solidFill>
              </a:rPr>
              <a:t>D. Bonhoeffer, </a:t>
            </a:r>
            <a:r>
              <a:rPr lang="en-CA" sz="2400" i="1" dirty="0">
                <a:solidFill>
                  <a:srgbClr val="000000"/>
                </a:solidFill>
              </a:rPr>
              <a:t>Letters and Papers from Prison </a:t>
            </a:r>
            <a:r>
              <a:rPr lang="en-CA" sz="2400" dirty="0">
                <a:solidFill>
                  <a:srgbClr val="000000"/>
                </a:solidFill>
              </a:rPr>
              <a:t>(London: SCM, 1972) 480.</a:t>
            </a:r>
          </a:p>
        </p:txBody>
      </p:sp>
    </p:spTree>
    <p:extLst>
      <p:ext uri="{BB962C8B-B14F-4D97-AF65-F5344CB8AC3E}">
        <p14:creationId xmlns:p14="http://schemas.microsoft.com/office/powerpoint/2010/main" val="3337817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8D535E-16AA-434D-9B39-2EB73CD73A8A}"/>
              </a:ext>
            </a:extLst>
          </p:cNvPr>
          <p:cNvSpPr>
            <a:spLocks noGrp="1"/>
          </p:cNvSpPr>
          <p:nvPr>
            <p:ph type="title"/>
          </p:nvPr>
        </p:nvSpPr>
        <p:spPr>
          <a:xfrm>
            <a:off x="454548" y="2398197"/>
            <a:ext cx="3669161" cy="2760098"/>
          </a:xfrm>
        </p:spPr>
        <p:txBody>
          <a:bodyPr>
            <a:normAutofit fontScale="90000"/>
          </a:bodyPr>
          <a:lstStyle/>
          <a:p>
            <a:r>
              <a:rPr lang="en-CA" b="1" dirty="0">
                <a:solidFill>
                  <a:schemeClr val="bg1"/>
                </a:solidFill>
              </a:rPr>
              <a:t>Verses 11-15 - Reiterating the Gospel</a:t>
            </a:r>
            <a:br>
              <a:rPr lang="en-CA" b="1" dirty="0">
                <a:solidFill>
                  <a:srgbClr val="000000"/>
                </a:solidFill>
              </a:rPr>
            </a:br>
            <a:br>
              <a:rPr lang="en-CA" b="1" dirty="0">
                <a:solidFill>
                  <a:srgbClr val="000000"/>
                </a:solidFill>
              </a:rPr>
            </a:br>
            <a:endParaRPr lang="en-CA" dirty="0">
              <a:solidFill>
                <a:srgbClr val="FFFFFF"/>
              </a:solidFill>
            </a:endParaRPr>
          </a:p>
        </p:txBody>
      </p:sp>
      <p:sp>
        <p:nvSpPr>
          <p:cNvPr id="3" name="Content Placeholder 2">
            <a:extLst>
              <a:ext uri="{FF2B5EF4-FFF2-40B4-BE49-F238E27FC236}">
                <a16:creationId xmlns:a16="http://schemas.microsoft.com/office/drawing/2014/main" id="{D85C107C-6290-473C-B9DC-E778D2D2769C}"/>
              </a:ext>
            </a:extLst>
          </p:cNvPr>
          <p:cNvSpPr>
            <a:spLocks noGrp="1"/>
          </p:cNvSpPr>
          <p:nvPr>
            <p:ph idx="1"/>
          </p:nvPr>
        </p:nvSpPr>
        <p:spPr>
          <a:xfrm>
            <a:off x="6090574" y="397565"/>
            <a:ext cx="5306084" cy="6321287"/>
          </a:xfrm>
        </p:spPr>
        <p:txBody>
          <a:bodyPr anchor="ctr">
            <a:normAutofit/>
          </a:bodyPr>
          <a:lstStyle/>
          <a:p>
            <a:r>
              <a:rPr lang="en-US" sz="2400" dirty="0"/>
              <a:t>Paul challenges them with the truth of the Gospel before laying out his challenges to the false teachers.</a:t>
            </a:r>
          </a:p>
          <a:p>
            <a:endParaRPr lang="en-US" sz="2400" dirty="0">
              <a:solidFill>
                <a:srgbClr val="000000"/>
              </a:solidFill>
            </a:endParaRPr>
          </a:p>
          <a:p>
            <a:r>
              <a:rPr lang="en-US" sz="2400" b="1" dirty="0">
                <a:solidFill>
                  <a:srgbClr val="000000"/>
                </a:solidFill>
              </a:rPr>
              <a:t>Tim Keller</a:t>
            </a:r>
            <a:r>
              <a:rPr lang="en-US" sz="2400" dirty="0">
                <a:solidFill>
                  <a:srgbClr val="000000"/>
                </a:solidFill>
              </a:rPr>
              <a:t>, </a:t>
            </a:r>
            <a:r>
              <a:rPr lang="en-US" sz="2400" i="1" dirty="0">
                <a:solidFill>
                  <a:srgbClr val="000000"/>
                </a:solidFill>
              </a:rPr>
              <a:t>“</a:t>
            </a:r>
            <a:r>
              <a:rPr lang="en-US" sz="2400" b="1" i="1" dirty="0">
                <a:solidFill>
                  <a:srgbClr val="000000"/>
                </a:solidFill>
              </a:rPr>
              <a:t>The Gospel is this: </a:t>
            </a:r>
            <a:r>
              <a:rPr lang="en-US" sz="2400" i="1" dirty="0">
                <a:solidFill>
                  <a:srgbClr val="000000"/>
                </a:solidFill>
              </a:rPr>
              <a:t>We are more sinful and flawed in ourselves than we ever dared believe, yet at the very same time we are more loved and accepted in Jesus than we ever dared hope.” </a:t>
            </a:r>
          </a:p>
          <a:p>
            <a:r>
              <a:rPr lang="en-US" sz="2400" i="1" dirty="0">
                <a:solidFill>
                  <a:srgbClr val="000000"/>
                </a:solidFill>
              </a:rPr>
              <a:t>And again, “</a:t>
            </a:r>
            <a:r>
              <a:rPr lang="en-US" sz="2400" b="1" i="1" dirty="0">
                <a:solidFill>
                  <a:srgbClr val="000000"/>
                </a:solidFill>
              </a:rPr>
              <a:t>The Gospel is </a:t>
            </a:r>
            <a:r>
              <a:rPr lang="en-US" sz="2400" i="1" dirty="0">
                <a:solidFill>
                  <a:srgbClr val="000000"/>
                </a:solidFill>
              </a:rPr>
              <a:t>that Jesus came to earth, lived the life we should have lived and died the death we should have died.”</a:t>
            </a:r>
            <a:endParaRPr lang="en-CA" sz="2400" i="1" dirty="0">
              <a:solidFill>
                <a:srgbClr val="000000"/>
              </a:solidFill>
            </a:endParaRPr>
          </a:p>
        </p:txBody>
      </p:sp>
    </p:spTree>
    <p:extLst>
      <p:ext uri="{BB962C8B-B14F-4D97-AF65-F5344CB8AC3E}">
        <p14:creationId xmlns:p14="http://schemas.microsoft.com/office/powerpoint/2010/main" val="3602353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E29E48-393B-4033-A5CF-F0CC19A033B0}"/>
              </a:ext>
            </a:extLst>
          </p:cNvPr>
          <p:cNvSpPr>
            <a:spLocks noGrp="1"/>
          </p:cNvSpPr>
          <p:nvPr>
            <p:ph type="title"/>
          </p:nvPr>
        </p:nvSpPr>
        <p:spPr>
          <a:xfrm>
            <a:off x="1179226" y="826680"/>
            <a:ext cx="9833548" cy="1325563"/>
          </a:xfrm>
        </p:spPr>
        <p:txBody>
          <a:bodyPr>
            <a:normAutofit/>
          </a:bodyPr>
          <a:lstStyle/>
          <a:p>
            <a:pPr algn="ctr"/>
            <a:r>
              <a:rPr lang="en-CA" sz="4000" dirty="0">
                <a:solidFill>
                  <a:srgbClr val="FFFFFF"/>
                </a:solidFill>
              </a:rPr>
              <a:t>False Teaching – Simple Overview</a:t>
            </a:r>
          </a:p>
        </p:txBody>
      </p:sp>
      <p:sp>
        <p:nvSpPr>
          <p:cNvPr id="3" name="Content Placeholder 2">
            <a:extLst>
              <a:ext uri="{FF2B5EF4-FFF2-40B4-BE49-F238E27FC236}">
                <a16:creationId xmlns:a16="http://schemas.microsoft.com/office/drawing/2014/main" id="{E977E702-9D34-488E-8B7D-DD6E05C57E09}"/>
              </a:ext>
            </a:extLst>
          </p:cNvPr>
          <p:cNvSpPr>
            <a:spLocks noGrp="1"/>
          </p:cNvSpPr>
          <p:nvPr>
            <p:ph idx="1"/>
          </p:nvPr>
        </p:nvSpPr>
        <p:spPr>
          <a:xfrm>
            <a:off x="1179226" y="2602795"/>
            <a:ext cx="9833548" cy="4406347"/>
          </a:xfrm>
        </p:spPr>
        <p:txBody>
          <a:bodyPr>
            <a:normAutofit fontScale="55000" lnSpcReduction="20000"/>
          </a:bodyPr>
          <a:lstStyle/>
          <a:p>
            <a:r>
              <a:rPr lang="en-US" sz="4000" b="1" dirty="0"/>
              <a:t>9-10: Gnosticism</a:t>
            </a:r>
            <a:r>
              <a:rPr lang="en-US" sz="4000" dirty="0"/>
              <a:t> which tried to diminish Jesus by saying he was just a spirit visiting earth, not God incarnate; we know he is fully God, fully man, 100% omnipotent and sovereign over every power</a:t>
            </a:r>
          </a:p>
          <a:p>
            <a:endParaRPr lang="en-CA" sz="4000" dirty="0"/>
          </a:p>
          <a:p>
            <a:r>
              <a:rPr lang="en-US" sz="4000" b="1" dirty="0"/>
              <a:t>11-17: Legalism</a:t>
            </a:r>
            <a:r>
              <a:rPr lang="en-US" sz="4000" dirty="0"/>
              <a:t> which basically states that you can earn your own way to heaven by your good works; salvation is found only in Messiah</a:t>
            </a:r>
          </a:p>
          <a:p>
            <a:endParaRPr lang="en-CA" sz="4000" dirty="0"/>
          </a:p>
          <a:p>
            <a:r>
              <a:rPr lang="en-US" sz="4000" b="1" dirty="0"/>
              <a:t>18-19: Mysticism</a:t>
            </a:r>
            <a:r>
              <a:rPr lang="en-US" sz="4000" dirty="0"/>
              <a:t> which implies that you can make your way to heaven through spiritual experiences or being overly spiritual; can look spiritual and fool others but not God; he sees that self-righteousness is disconnected from Jesus, the Head</a:t>
            </a:r>
          </a:p>
          <a:p>
            <a:endParaRPr lang="en-CA" sz="4000" dirty="0"/>
          </a:p>
          <a:p>
            <a:r>
              <a:rPr lang="en-US" sz="4000" b="1" dirty="0"/>
              <a:t>20-23: Asceticism</a:t>
            </a:r>
            <a:r>
              <a:rPr lang="en-US" sz="4000" dirty="0"/>
              <a:t> which makes you more spiritual by denying yourself life’s pleasures; has the appearance of righteousness but is heretical by focusing on our actions rather than Jesus; looks like wisdom but lacks value</a:t>
            </a:r>
            <a:endParaRPr lang="en-CA" sz="4000" dirty="0"/>
          </a:p>
          <a:p>
            <a:endParaRPr lang="en-CA" sz="2000" dirty="0">
              <a:solidFill>
                <a:srgbClr val="000000"/>
              </a:solidFill>
            </a:endParaRPr>
          </a:p>
        </p:txBody>
      </p:sp>
    </p:spTree>
    <p:extLst>
      <p:ext uri="{BB962C8B-B14F-4D97-AF65-F5344CB8AC3E}">
        <p14:creationId xmlns:p14="http://schemas.microsoft.com/office/powerpoint/2010/main" val="853760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9" name="Rectangle 18">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FD0D13-18B9-4295-805C-7F50B3618A18}"/>
              </a:ext>
            </a:extLst>
          </p:cNvPr>
          <p:cNvSpPr>
            <a:spLocks noGrp="1"/>
          </p:cNvSpPr>
          <p:nvPr>
            <p:ph type="title"/>
          </p:nvPr>
        </p:nvSpPr>
        <p:spPr>
          <a:xfrm>
            <a:off x="992206" y="1608667"/>
            <a:ext cx="2823275" cy="4501127"/>
          </a:xfrm>
        </p:spPr>
        <p:txBody>
          <a:bodyPr anchor="t">
            <a:normAutofit/>
          </a:bodyPr>
          <a:lstStyle/>
          <a:p>
            <a:pPr algn="r"/>
            <a:r>
              <a:rPr lang="en-CA" sz="3200" dirty="0">
                <a:solidFill>
                  <a:srgbClr val="FFFFFF"/>
                </a:solidFill>
              </a:rPr>
              <a:t>Demands and Rejections</a:t>
            </a:r>
          </a:p>
        </p:txBody>
      </p:sp>
      <p:sp>
        <p:nvSpPr>
          <p:cNvPr id="4" name="Content Placeholder 3">
            <a:extLst>
              <a:ext uri="{FF2B5EF4-FFF2-40B4-BE49-F238E27FC236}">
                <a16:creationId xmlns:a16="http://schemas.microsoft.com/office/drawing/2014/main" id="{D7C2CB4F-3FD8-44F4-98BF-142C13BCCB89}"/>
              </a:ext>
            </a:extLst>
          </p:cNvPr>
          <p:cNvSpPr>
            <a:spLocks noGrp="1"/>
          </p:cNvSpPr>
          <p:nvPr>
            <p:ph sz="half" idx="1"/>
          </p:nvPr>
        </p:nvSpPr>
        <p:spPr>
          <a:xfrm>
            <a:off x="4547698" y="1608667"/>
            <a:ext cx="3421958" cy="4501127"/>
          </a:xfrm>
        </p:spPr>
        <p:txBody>
          <a:bodyPr>
            <a:normAutofit/>
          </a:bodyPr>
          <a:lstStyle/>
          <a:p>
            <a:r>
              <a:rPr lang="en-CA" sz="2000" dirty="0"/>
              <a:t>16: Let no one judge you regarding (a) food, (b) drink, (c) feasts, new moons, sabbaths</a:t>
            </a:r>
          </a:p>
          <a:p>
            <a:r>
              <a:rPr lang="en-CA" sz="2000" dirty="0"/>
              <a:t>18: Let no one disqualify you, insisting on (a) asceticism, (b) worship of angels, (c) detail of visions</a:t>
            </a:r>
          </a:p>
          <a:p>
            <a:r>
              <a:rPr lang="en-CA" sz="2000" dirty="0"/>
              <a:t>20-21: Why do you submit to regulations, Do not touch, taste, handle? </a:t>
            </a:r>
          </a:p>
        </p:txBody>
      </p:sp>
      <p:sp>
        <p:nvSpPr>
          <p:cNvPr id="5" name="Content Placeholder 4">
            <a:extLst>
              <a:ext uri="{FF2B5EF4-FFF2-40B4-BE49-F238E27FC236}">
                <a16:creationId xmlns:a16="http://schemas.microsoft.com/office/drawing/2014/main" id="{9DF6616A-234A-43C4-B763-56772B45E9FD}"/>
              </a:ext>
            </a:extLst>
          </p:cNvPr>
          <p:cNvSpPr>
            <a:spLocks noGrp="1"/>
          </p:cNvSpPr>
          <p:nvPr>
            <p:ph sz="half" idx="2"/>
          </p:nvPr>
        </p:nvSpPr>
        <p:spPr>
          <a:xfrm>
            <a:off x="8289696" y="1608667"/>
            <a:ext cx="3421957" cy="4501127"/>
          </a:xfrm>
        </p:spPr>
        <p:txBody>
          <a:bodyPr>
            <a:normAutofit/>
          </a:bodyPr>
          <a:lstStyle/>
          <a:p>
            <a:r>
              <a:rPr lang="en-CA" sz="1900" dirty="0"/>
              <a:t>17: these things are a shadow of the things that are coming, but Christ is the reality</a:t>
            </a:r>
          </a:p>
          <a:p>
            <a:r>
              <a:rPr lang="en-CA" sz="1900" dirty="0"/>
              <a:t>18d-19: these things are empty nonsense, based on flesh-driven thinking, in contrast to holding fast to Christ</a:t>
            </a:r>
          </a:p>
          <a:p>
            <a:r>
              <a:rPr lang="en-CA" sz="1900" dirty="0"/>
              <a:t>20, 22-23: you have already died with Christ to the worldly elements – all these regulations pertain to things that perish, are based on human teaching, and are futile efforts to control the flesh</a:t>
            </a:r>
          </a:p>
        </p:txBody>
      </p:sp>
    </p:spTree>
    <p:extLst>
      <p:ext uri="{BB962C8B-B14F-4D97-AF65-F5344CB8AC3E}">
        <p14:creationId xmlns:p14="http://schemas.microsoft.com/office/powerpoint/2010/main" val="275349763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2D9EA5-6770-42FD-AAD5-A9133371E8FE}"/>
              </a:ext>
            </a:extLst>
          </p:cNvPr>
          <p:cNvSpPr>
            <a:spLocks noGrp="1"/>
          </p:cNvSpPr>
          <p:nvPr>
            <p:ph type="title"/>
          </p:nvPr>
        </p:nvSpPr>
        <p:spPr>
          <a:xfrm>
            <a:off x="1179226" y="826680"/>
            <a:ext cx="9833548" cy="1325563"/>
          </a:xfrm>
        </p:spPr>
        <p:txBody>
          <a:bodyPr>
            <a:normAutofit/>
          </a:bodyPr>
          <a:lstStyle/>
          <a:p>
            <a:pPr algn="ctr"/>
            <a:r>
              <a:rPr lang="en-CA" sz="4000" dirty="0">
                <a:solidFill>
                  <a:srgbClr val="FFFFFF"/>
                </a:solidFill>
              </a:rPr>
              <a:t>It is Well with my Soul</a:t>
            </a:r>
          </a:p>
        </p:txBody>
      </p:sp>
      <p:sp>
        <p:nvSpPr>
          <p:cNvPr id="3" name="Content Placeholder 2">
            <a:extLst>
              <a:ext uri="{FF2B5EF4-FFF2-40B4-BE49-F238E27FC236}">
                <a16:creationId xmlns:a16="http://schemas.microsoft.com/office/drawing/2014/main" id="{34EB53B0-D2D6-44E8-B9CB-E74D405413FC}"/>
              </a:ext>
            </a:extLst>
          </p:cNvPr>
          <p:cNvSpPr>
            <a:spLocks noGrp="1"/>
          </p:cNvSpPr>
          <p:nvPr>
            <p:ph idx="1"/>
          </p:nvPr>
        </p:nvSpPr>
        <p:spPr>
          <a:xfrm>
            <a:off x="1179226" y="3092969"/>
            <a:ext cx="9833548" cy="3519865"/>
          </a:xfrm>
        </p:spPr>
        <p:txBody>
          <a:bodyPr>
            <a:normAutofit/>
          </a:bodyPr>
          <a:lstStyle/>
          <a:p>
            <a:pPr marL="0" indent="0">
              <a:buNone/>
            </a:pPr>
            <a:r>
              <a:rPr lang="en-CA" b="1" i="1" dirty="0"/>
              <a:t>My sin, oh, the bliss of this glorious thought</a:t>
            </a:r>
            <a:br>
              <a:rPr lang="en-CA" b="1" i="1" dirty="0"/>
            </a:br>
            <a:r>
              <a:rPr lang="en-CA" b="1" i="1" dirty="0"/>
              <a:t>My sin, not in part but the whole,</a:t>
            </a:r>
            <a:br>
              <a:rPr lang="en-CA" b="1" i="1" dirty="0"/>
            </a:br>
            <a:r>
              <a:rPr lang="en-CA" b="1" i="1" dirty="0"/>
              <a:t>Is nailed to the cross, and I bear it no more,</a:t>
            </a:r>
            <a:br>
              <a:rPr lang="en-CA" b="1" i="1" dirty="0"/>
            </a:br>
            <a:r>
              <a:rPr lang="en-CA" b="1" i="1" dirty="0"/>
              <a:t>Praise the Lord, praise the Lord, o my soul</a:t>
            </a:r>
          </a:p>
          <a:p>
            <a:pPr marL="0" indent="0">
              <a:buNone/>
            </a:pPr>
            <a:endParaRPr lang="en-CA" dirty="0"/>
          </a:p>
          <a:p>
            <a:pPr marL="0" indent="0">
              <a:buNone/>
            </a:pPr>
            <a:r>
              <a:rPr lang="en-CA" b="1" i="1" dirty="0"/>
              <a:t>It is well (it is well)</a:t>
            </a:r>
            <a:br>
              <a:rPr lang="en-CA" b="1" i="1" dirty="0"/>
            </a:br>
            <a:r>
              <a:rPr lang="en-CA" b="1" i="1" dirty="0"/>
              <a:t>With my soul (with my soul)</a:t>
            </a:r>
            <a:br>
              <a:rPr lang="en-CA" b="1" i="1" dirty="0"/>
            </a:br>
            <a:r>
              <a:rPr lang="en-CA" b="1" i="1" dirty="0"/>
              <a:t>It is well, it is well with my soul</a:t>
            </a:r>
            <a:endParaRPr lang="en-CA" dirty="0"/>
          </a:p>
          <a:p>
            <a:endParaRPr lang="en-CA" sz="2000" dirty="0">
              <a:solidFill>
                <a:srgbClr val="000000"/>
              </a:solidFill>
            </a:endParaRPr>
          </a:p>
        </p:txBody>
      </p:sp>
    </p:spTree>
    <p:extLst>
      <p:ext uri="{BB962C8B-B14F-4D97-AF65-F5344CB8AC3E}">
        <p14:creationId xmlns:p14="http://schemas.microsoft.com/office/powerpoint/2010/main" val="2141989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3ED379-2375-4367-93AB-B63D19A3265D}"/>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It’s all about Messiah</a:t>
            </a:r>
            <a:br>
              <a:rPr lang="en-US" dirty="0">
                <a:solidFill>
                  <a:srgbClr val="FFFFFF"/>
                </a:solidFill>
              </a:rPr>
            </a:br>
            <a:r>
              <a:rPr lang="en-US" dirty="0">
                <a:solidFill>
                  <a:srgbClr val="FFFFFF"/>
                </a:solidFill>
              </a:rPr>
              <a:t>16-19: Chasing Shadows</a:t>
            </a:r>
            <a:endParaRPr lang="en-CA" dirty="0">
              <a:solidFill>
                <a:srgbClr val="FFFFFF"/>
              </a:solidFill>
            </a:endParaRPr>
          </a:p>
        </p:txBody>
      </p:sp>
      <p:sp>
        <p:nvSpPr>
          <p:cNvPr id="3" name="Content Placeholder 2">
            <a:extLst>
              <a:ext uri="{FF2B5EF4-FFF2-40B4-BE49-F238E27FC236}">
                <a16:creationId xmlns:a16="http://schemas.microsoft.com/office/drawing/2014/main" id="{56E6C7B3-BA8D-4A35-A430-6EB12DCCB110}"/>
              </a:ext>
            </a:extLst>
          </p:cNvPr>
          <p:cNvSpPr>
            <a:spLocks noGrp="1"/>
          </p:cNvSpPr>
          <p:nvPr>
            <p:ph idx="1"/>
          </p:nvPr>
        </p:nvSpPr>
        <p:spPr>
          <a:xfrm>
            <a:off x="6090574" y="801866"/>
            <a:ext cx="5306084" cy="5230634"/>
          </a:xfrm>
        </p:spPr>
        <p:txBody>
          <a:bodyPr anchor="ctr">
            <a:normAutofit fontScale="85000" lnSpcReduction="10000"/>
          </a:bodyPr>
          <a:lstStyle/>
          <a:p>
            <a:r>
              <a:rPr lang="en-CA" baseline="30000" dirty="0"/>
              <a:t>16 </a:t>
            </a:r>
            <a:r>
              <a:rPr lang="en-CA" dirty="0"/>
              <a:t>Therefore let no one pass judgment on you in questions of food and drink, or with regard to a festival or a new moon or a Sabbath. </a:t>
            </a:r>
          </a:p>
          <a:p>
            <a:r>
              <a:rPr lang="en-CA" baseline="30000" dirty="0"/>
              <a:t>17 </a:t>
            </a:r>
            <a:r>
              <a:rPr lang="en-CA" dirty="0"/>
              <a:t>These are a shadow of the things to come, but the substance belongs to Christ. </a:t>
            </a:r>
          </a:p>
          <a:p>
            <a:r>
              <a:rPr lang="en-CA" baseline="30000" dirty="0"/>
              <a:t>18 </a:t>
            </a:r>
            <a:r>
              <a:rPr lang="en-CA" dirty="0"/>
              <a:t>Let no one disqualify you, insisting on asceticism and worship of angels, going on in detail about visions, puffed up without reason by his sensuous mind,</a:t>
            </a:r>
          </a:p>
          <a:p>
            <a:r>
              <a:rPr lang="en-CA" dirty="0"/>
              <a:t> </a:t>
            </a:r>
            <a:r>
              <a:rPr lang="en-CA" baseline="30000" dirty="0"/>
              <a:t>19 </a:t>
            </a:r>
            <a:r>
              <a:rPr lang="en-CA" dirty="0"/>
              <a:t>and not holding fast to the Head, from whom the whole body, nourished and knit together through its joints and ligaments, grows with a growth that is from God.</a:t>
            </a:r>
          </a:p>
          <a:p>
            <a:endParaRPr lang="en-CA" sz="2400" dirty="0">
              <a:solidFill>
                <a:srgbClr val="000000"/>
              </a:solidFill>
            </a:endParaRPr>
          </a:p>
        </p:txBody>
      </p:sp>
    </p:spTree>
    <p:extLst>
      <p:ext uri="{BB962C8B-B14F-4D97-AF65-F5344CB8AC3E}">
        <p14:creationId xmlns:p14="http://schemas.microsoft.com/office/powerpoint/2010/main" val="402473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315C541-640E-40FC-9284-61E565C1287C}"/>
              </a:ext>
            </a:extLst>
          </p:cNvPr>
          <p:cNvSpPr>
            <a:spLocks noGrp="1"/>
          </p:cNvSpPr>
          <p:nvPr>
            <p:ph type="title"/>
          </p:nvPr>
        </p:nvSpPr>
        <p:spPr>
          <a:xfrm>
            <a:off x="1179226" y="826680"/>
            <a:ext cx="9833548" cy="1325563"/>
          </a:xfrm>
        </p:spPr>
        <p:txBody>
          <a:bodyPr>
            <a:normAutofit/>
          </a:bodyPr>
          <a:lstStyle/>
          <a:p>
            <a:pPr algn="ctr"/>
            <a:r>
              <a:rPr lang="en-CA" sz="4000">
                <a:solidFill>
                  <a:srgbClr val="FFFFFF"/>
                </a:solidFill>
              </a:rPr>
              <a:t>Therefore…</a:t>
            </a:r>
          </a:p>
        </p:txBody>
      </p:sp>
      <p:graphicFrame>
        <p:nvGraphicFramePr>
          <p:cNvPr id="14" name="Content Placeholder 2">
            <a:extLst>
              <a:ext uri="{FF2B5EF4-FFF2-40B4-BE49-F238E27FC236}">
                <a16:creationId xmlns:a16="http://schemas.microsoft.com/office/drawing/2014/main" id="{42244305-C64F-44DD-A472-FCC46B085566}"/>
              </a:ext>
            </a:extLst>
          </p:cNvPr>
          <p:cNvGraphicFramePr>
            <a:graphicFrameLocks noGrp="1"/>
          </p:cNvGraphicFramePr>
          <p:nvPr>
            <p:ph idx="1"/>
            <p:extLst>
              <p:ext uri="{D42A27DB-BD31-4B8C-83A1-F6EECF244321}">
                <p14:modId xmlns:p14="http://schemas.microsoft.com/office/powerpoint/2010/main" val="2095467244"/>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8712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20669E-EF7F-4AB2-8A2A-58B8BCFAA74E}"/>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Matzah Ball Soup</a:t>
            </a:r>
          </a:p>
        </p:txBody>
      </p:sp>
      <p:cxnSp>
        <p:nvCxnSpPr>
          <p:cNvPr id="17" name="Straight Connector 1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2" name="Content Placeholder 4">
            <a:extLst>
              <a:ext uri="{FF2B5EF4-FFF2-40B4-BE49-F238E27FC236}">
                <a16:creationId xmlns:a16="http://schemas.microsoft.com/office/drawing/2014/main" id="{25D08F66-D42E-4827-83A7-6BC56129E05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975" r="8974" b="-2"/>
          <a:stretch/>
        </p:blipFill>
        <p:spPr>
          <a:xfrm>
            <a:off x="5192234" y="492573"/>
            <a:ext cx="6476720" cy="5880796"/>
          </a:xfrm>
          <a:prstGeom prst="rect">
            <a:avLst/>
          </a:prstGeom>
        </p:spPr>
      </p:pic>
    </p:spTree>
    <p:extLst>
      <p:ext uri="{BB962C8B-B14F-4D97-AF65-F5344CB8AC3E}">
        <p14:creationId xmlns:p14="http://schemas.microsoft.com/office/powerpoint/2010/main" val="2536816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802F35A-F4AD-4ED2-8A17-274726E2F954}"/>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b="15414"/>
          <a:stretch/>
        </p:blipFill>
        <p:spPr bwMode="auto">
          <a:xfrm>
            <a:off x="20" y="10"/>
            <a:ext cx="12191980" cy="6857990"/>
          </a:xfrm>
          <a:prstGeom prst="rect">
            <a:avLst/>
          </a:prstGeom>
          <a:noFill/>
        </p:spPr>
      </p:pic>
    </p:spTree>
    <p:extLst>
      <p:ext uri="{BB962C8B-B14F-4D97-AF65-F5344CB8AC3E}">
        <p14:creationId xmlns:p14="http://schemas.microsoft.com/office/powerpoint/2010/main" val="1068142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FB73DE7-0BA7-49EF-9FB2-A597D54F4B8C}"/>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b="15414"/>
          <a:stretch/>
        </p:blipFill>
        <p:spPr bwMode="auto">
          <a:xfrm>
            <a:off x="20" y="10"/>
            <a:ext cx="12191980" cy="6857990"/>
          </a:xfrm>
          <a:prstGeom prst="rect">
            <a:avLst/>
          </a:prstGeom>
          <a:noFill/>
        </p:spPr>
      </p:pic>
    </p:spTree>
    <p:extLst>
      <p:ext uri="{BB962C8B-B14F-4D97-AF65-F5344CB8AC3E}">
        <p14:creationId xmlns:p14="http://schemas.microsoft.com/office/powerpoint/2010/main" val="2152941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DA73-4057-4F3A-8847-C36A1ECC002F}"/>
              </a:ext>
            </a:extLst>
          </p:cNvPr>
          <p:cNvSpPr>
            <a:spLocks noGrp="1"/>
          </p:cNvSpPr>
          <p:nvPr>
            <p:ph type="title"/>
          </p:nvPr>
        </p:nvSpPr>
        <p:spPr>
          <a:xfrm>
            <a:off x="1136428" y="627564"/>
            <a:ext cx="7474172" cy="1325563"/>
          </a:xfrm>
        </p:spPr>
        <p:txBody>
          <a:bodyPr>
            <a:normAutofit/>
          </a:bodyPr>
          <a:lstStyle/>
          <a:p>
            <a:r>
              <a:rPr lang="en-CA" sz="2800" b="1"/>
              <a:t>Æsop. (Sixth century B.C.)  Fables.</a:t>
            </a:r>
            <a:br>
              <a:rPr lang="en-CA" sz="2800" b="1"/>
            </a:br>
            <a:r>
              <a:rPr lang="en-CA" sz="2800" b="1"/>
              <a:t>The Harvard Classics.  1909–14</a:t>
            </a:r>
            <a:br>
              <a:rPr lang="en-CA" sz="2800" b="1"/>
            </a:br>
            <a:r>
              <a:rPr lang="en-CA" sz="2800" b="1"/>
              <a:t>The Dog and the Shadow</a:t>
            </a:r>
          </a:p>
        </p:txBody>
      </p:sp>
      <p:sp>
        <p:nvSpPr>
          <p:cNvPr id="3" name="Content Placeholder 2">
            <a:extLst>
              <a:ext uri="{FF2B5EF4-FFF2-40B4-BE49-F238E27FC236}">
                <a16:creationId xmlns:a16="http://schemas.microsoft.com/office/drawing/2014/main" id="{C8B75DFB-9F7B-4B23-B92E-6211C2966516}"/>
              </a:ext>
            </a:extLst>
          </p:cNvPr>
          <p:cNvSpPr>
            <a:spLocks noGrp="1"/>
          </p:cNvSpPr>
          <p:nvPr>
            <p:ph idx="1"/>
          </p:nvPr>
        </p:nvSpPr>
        <p:spPr>
          <a:xfrm>
            <a:off x="1136429" y="2278173"/>
            <a:ext cx="6467867" cy="4440679"/>
          </a:xfrm>
        </p:spPr>
        <p:txBody>
          <a:bodyPr anchor="ctr">
            <a:normAutofit/>
          </a:bodyPr>
          <a:lstStyle/>
          <a:p>
            <a:pPr marL="0" indent="0" fontAlgn="ctr">
              <a:buNone/>
            </a:pPr>
            <a:r>
              <a:rPr lang="en-CA" sz="1700" dirty="0"/>
              <a:t> </a:t>
            </a:r>
          </a:p>
          <a:p>
            <a:pPr marL="0" indent="0" fontAlgn="ctr">
              <a:buNone/>
            </a:pPr>
            <a:r>
              <a:rPr lang="en-CA" sz="2000" dirty="0"/>
              <a:t>IT happened that a Dog had got a piece of meat and was carrying it home in his mouth to eat it in peace. Now on his way home he had to cross a plank lying across a running brook. As he crossed, he looked down and saw his own shadow reflected in the water beneath. Thinking it was another dog with another piece of meat, he made up his mind to have that also. So he made a snap at the shadow in the water, but as he opened his mouth the piece of meat fell out, dropped into the water and was never seen more.</a:t>
            </a:r>
          </a:p>
          <a:p>
            <a:pPr marL="0" indent="0" fontAlgn="ctr">
              <a:buNone/>
            </a:pPr>
            <a:endParaRPr lang="en-CA" sz="2000" dirty="0"/>
          </a:p>
          <a:p>
            <a:pPr marL="0" indent="0" fontAlgn="ctr">
              <a:buNone/>
            </a:pPr>
            <a:r>
              <a:rPr lang="en-CA" sz="2000" dirty="0"/>
              <a:t>“BEWARE LEST YOU LOSE THE SUBSTANCE BY GRASPING AT THE SHADOW.”</a:t>
            </a:r>
          </a:p>
          <a:p>
            <a:pPr marL="0" indent="0" fontAlgn="ctr">
              <a:buNone/>
            </a:pPr>
            <a:endParaRPr lang="en-CA" sz="1700" dirty="0"/>
          </a:p>
          <a:p>
            <a:endParaRPr lang="en-CA" sz="1700" dirty="0"/>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atOutline">
            <a:extLst>
              <a:ext uri="{FF2B5EF4-FFF2-40B4-BE49-F238E27FC236}">
                <a16:creationId xmlns:a16="http://schemas.microsoft.com/office/drawing/2014/main" id="{2AE8AA14-D5B7-4062-BBD7-D335A4442B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823141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3ED379-2375-4367-93AB-B63D19A3265D}"/>
              </a:ext>
            </a:extLst>
          </p:cNvPr>
          <p:cNvSpPr>
            <a:spLocks noGrp="1"/>
          </p:cNvSpPr>
          <p:nvPr>
            <p:ph type="title"/>
          </p:nvPr>
        </p:nvSpPr>
        <p:spPr>
          <a:xfrm>
            <a:off x="640079" y="2053641"/>
            <a:ext cx="3669161" cy="2760098"/>
          </a:xfrm>
        </p:spPr>
        <p:txBody>
          <a:bodyPr>
            <a:normAutofit fontScale="90000"/>
          </a:bodyPr>
          <a:lstStyle/>
          <a:p>
            <a:r>
              <a:rPr lang="en-US" dirty="0">
                <a:solidFill>
                  <a:srgbClr val="FFFFFF"/>
                </a:solidFill>
              </a:rPr>
              <a:t>It’s all about Messiah</a:t>
            </a:r>
            <a:br>
              <a:rPr lang="en-US" dirty="0">
                <a:solidFill>
                  <a:srgbClr val="FFFFFF"/>
                </a:solidFill>
              </a:rPr>
            </a:br>
            <a:r>
              <a:rPr lang="en-CA" dirty="0">
                <a:solidFill>
                  <a:schemeClr val="bg1"/>
                </a:solidFill>
              </a:rPr>
              <a:t>20-23: Checking our Identity</a:t>
            </a:r>
            <a:br>
              <a:rPr lang="en-CA" dirty="0">
                <a:solidFill>
                  <a:srgbClr val="000000"/>
                </a:solidFill>
              </a:rPr>
            </a:br>
            <a:endParaRPr lang="en-CA" dirty="0">
              <a:solidFill>
                <a:srgbClr val="FFFFFF"/>
              </a:solidFill>
            </a:endParaRPr>
          </a:p>
        </p:txBody>
      </p:sp>
      <p:sp>
        <p:nvSpPr>
          <p:cNvPr id="3" name="Content Placeholder 2">
            <a:extLst>
              <a:ext uri="{FF2B5EF4-FFF2-40B4-BE49-F238E27FC236}">
                <a16:creationId xmlns:a16="http://schemas.microsoft.com/office/drawing/2014/main" id="{56E6C7B3-BA8D-4A35-A430-6EB12DCCB110}"/>
              </a:ext>
            </a:extLst>
          </p:cNvPr>
          <p:cNvSpPr>
            <a:spLocks noGrp="1"/>
          </p:cNvSpPr>
          <p:nvPr>
            <p:ph idx="1"/>
          </p:nvPr>
        </p:nvSpPr>
        <p:spPr>
          <a:xfrm>
            <a:off x="6090574" y="801866"/>
            <a:ext cx="5306084" cy="5230634"/>
          </a:xfrm>
        </p:spPr>
        <p:txBody>
          <a:bodyPr anchor="ctr">
            <a:normAutofit fontScale="92500" lnSpcReduction="10000"/>
          </a:bodyPr>
          <a:lstStyle/>
          <a:p>
            <a:r>
              <a:rPr lang="en-CA" baseline="30000" dirty="0"/>
              <a:t>20 </a:t>
            </a:r>
            <a:r>
              <a:rPr lang="en-CA" dirty="0"/>
              <a:t>If with Christ you died to the elemental spirits of the world, why, as if you were still alive in the world, do you submit to regulations—</a:t>
            </a:r>
          </a:p>
          <a:p>
            <a:r>
              <a:rPr lang="en-CA" dirty="0"/>
              <a:t> </a:t>
            </a:r>
            <a:r>
              <a:rPr lang="en-CA" baseline="30000" dirty="0"/>
              <a:t>21 </a:t>
            </a:r>
            <a:r>
              <a:rPr lang="en-CA" dirty="0"/>
              <a:t>“Do not handle, Do not taste, Do not touch” </a:t>
            </a:r>
          </a:p>
          <a:p>
            <a:r>
              <a:rPr lang="en-CA" baseline="30000" dirty="0"/>
              <a:t>22 </a:t>
            </a:r>
            <a:r>
              <a:rPr lang="en-CA" dirty="0"/>
              <a:t>(referring to things that all perish as they are used)—according to human precepts and teachings?</a:t>
            </a:r>
          </a:p>
          <a:p>
            <a:r>
              <a:rPr lang="en-CA" dirty="0"/>
              <a:t> </a:t>
            </a:r>
            <a:r>
              <a:rPr lang="en-CA" baseline="30000" dirty="0"/>
              <a:t>23 </a:t>
            </a:r>
            <a:r>
              <a:rPr lang="en-CA" dirty="0"/>
              <a:t>These have indeed an appearance of wisdom in promoting self-made religion and asceticism and severity to the body, but they are of no value in stopping the indulgence of the flesh.</a:t>
            </a:r>
          </a:p>
          <a:p>
            <a:endParaRPr lang="en-CA" sz="2400" dirty="0">
              <a:solidFill>
                <a:srgbClr val="000000"/>
              </a:solidFill>
            </a:endParaRPr>
          </a:p>
        </p:txBody>
      </p:sp>
    </p:spTree>
    <p:extLst>
      <p:ext uri="{BB962C8B-B14F-4D97-AF65-F5344CB8AC3E}">
        <p14:creationId xmlns:p14="http://schemas.microsoft.com/office/powerpoint/2010/main" val="105973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84825367-0314-4703-8C5D-8967779AA7F1}"/>
              </a:ext>
            </a:extLst>
          </p:cNvPr>
          <p:cNvSpPr>
            <a:spLocks noGrp="1"/>
          </p:cNvSpPr>
          <p:nvPr>
            <p:ph type="title"/>
          </p:nvPr>
        </p:nvSpPr>
        <p:spPr>
          <a:xfrm>
            <a:off x="904877" y="2415322"/>
            <a:ext cx="3451730" cy="2399869"/>
          </a:xfrm>
        </p:spPr>
        <p:txBody>
          <a:bodyPr>
            <a:normAutofit/>
          </a:bodyPr>
          <a:lstStyle/>
          <a:p>
            <a:pPr algn="ctr"/>
            <a:r>
              <a:rPr lang="en-CA" sz="4000" dirty="0">
                <a:solidFill>
                  <a:srgbClr val="FFFFFF"/>
                </a:solidFill>
              </a:rPr>
              <a:t>The Message:</a:t>
            </a:r>
          </a:p>
        </p:txBody>
      </p:sp>
      <p:sp>
        <p:nvSpPr>
          <p:cNvPr id="3" name="Content Placeholder 2">
            <a:extLst>
              <a:ext uri="{FF2B5EF4-FFF2-40B4-BE49-F238E27FC236}">
                <a16:creationId xmlns:a16="http://schemas.microsoft.com/office/drawing/2014/main" id="{4C4E2FF1-2F71-4756-949B-08E079CC4DBC}"/>
              </a:ext>
            </a:extLst>
          </p:cNvPr>
          <p:cNvSpPr>
            <a:spLocks noGrp="1"/>
          </p:cNvSpPr>
          <p:nvPr>
            <p:ph idx="1"/>
          </p:nvPr>
        </p:nvSpPr>
        <p:spPr>
          <a:xfrm>
            <a:off x="4983163" y="509588"/>
            <a:ext cx="6724649" cy="6156254"/>
          </a:xfrm>
        </p:spPr>
        <p:txBody>
          <a:bodyPr anchor="ctr">
            <a:normAutofit/>
          </a:bodyPr>
          <a:lstStyle/>
          <a:p>
            <a:pPr marL="0" indent="0">
              <a:buNone/>
            </a:pPr>
            <a:r>
              <a:rPr lang="en-CA" baseline="30000" dirty="0"/>
              <a:t>20-23 </a:t>
            </a:r>
            <a:r>
              <a:rPr lang="en-CA" dirty="0"/>
              <a:t>So, then, if with Christ you’ve put all that pretentious and infantile religion behind you, why do you let yourselves be bullied by it? “Don’t touch this! Don’t taste that! Don’t go near this!” Do you think things that are here today and gone tomorrow are worth that kind of attention? Such things sound impressive if said in a deep enough voice. They even give the illusion of being pious and humble and ascetic. But they’re just another way of showing off, making yourselves look important.</a:t>
            </a:r>
          </a:p>
          <a:p>
            <a:endParaRPr lang="en-CA" sz="2000" dirty="0"/>
          </a:p>
        </p:txBody>
      </p:sp>
    </p:spTree>
    <p:extLst>
      <p:ext uri="{BB962C8B-B14F-4D97-AF65-F5344CB8AC3E}">
        <p14:creationId xmlns:p14="http://schemas.microsoft.com/office/powerpoint/2010/main" val="3753380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AE9E76-44EF-4ADB-9E38-F1B0F0043448}"/>
              </a:ext>
            </a:extLst>
          </p:cNvPr>
          <p:cNvSpPr>
            <a:spLocks noGrp="1"/>
          </p:cNvSpPr>
          <p:nvPr>
            <p:ph type="title"/>
          </p:nvPr>
        </p:nvSpPr>
        <p:spPr>
          <a:xfrm>
            <a:off x="943277" y="712269"/>
            <a:ext cx="3370998" cy="5502264"/>
          </a:xfrm>
        </p:spPr>
        <p:txBody>
          <a:bodyPr>
            <a:normAutofit/>
          </a:bodyPr>
          <a:lstStyle/>
          <a:p>
            <a:r>
              <a:rPr lang="en-CA">
                <a:solidFill>
                  <a:srgbClr val="FFFFFF"/>
                </a:solidFill>
              </a:rPr>
              <a:t>Checking our Identity – the Dangers</a:t>
            </a:r>
            <a:endParaRPr lang="en-CA" dirty="0">
              <a:solidFill>
                <a:srgbClr val="FFFFFF"/>
              </a:solidFill>
            </a:endParaRPr>
          </a:p>
        </p:txBody>
      </p:sp>
      <p:cxnSp>
        <p:nvCxnSpPr>
          <p:cNvPr id="24" name="Straight Connector 2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25" name="Content Placeholder 2">
            <a:extLst>
              <a:ext uri="{FF2B5EF4-FFF2-40B4-BE49-F238E27FC236}">
                <a16:creationId xmlns:a16="http://schemas.microsoft.com/office/drawing/2014/main" id="{274F905B-3899-4B85-AAE0-11761BD5B529}"/>
              </a:ext>
            </a:extLst>
          </p:cNvPr>
          <p:cNvGraphicFramePr>
            <a:graphicFrameLocks noGrp="1"/>
          </p:cNvGraphicFramePr>
          <p:nvPr>
            <p:ph idx="1"/>
            <p:extLst>
              <p:ext uri="{D42A27DB-BD31-4B8C-83A1-F6EECF244321}">
                <p14:modId xmlns:p14="http://schemas.microsoft.com/office/powerpoint/2010/main" val="3116947497"/>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6826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2E9C24-C153-4128-9E24-BC3060846DC9}"/>
              </a:ext>
            </a:extLst>
          </p:cNvPr>
          <p:cNvSpPr>
            <a:spLocks noGrp="1"/>
          </p:cNvSpPr>
          <p:nvPr>
            <p:ph type="title"/>
          </p:nvPr>
        </p:nvSpPr>
        <p:spPr>
          <a:xfrm>
            <a:off x="640079" y="2053641"/>
            <a:ext cx="3669161" cy="2760098"/>
          </a:xfrm>
        </p:spPr>
        <p:txBody>
          <a:bodyPr>
            <a:normAutofit/>
          </a:bodyPr>
          <a:lstStyle/>
          <a:p>
            <a:r>
              <a:rPr lang="en-CA" dirty="0">
                <a:solidFill>
                  <a:srgbClr val="FFFFFF"/>
                </a:solidFill>
              </a:rPr>
              <a:t>Changing our Minds – for tomorrow</a:t>
            </a:r>
          </a:p>
        </p:txBody>
      </p:sp>
      <p:sp>
        <p:nvSpPr>
          <p:cNvPr id="3" name="Content Placeholder 2">
            <a:extLst>
              <a:ext uri="{FF2B5EF4-FFF2-40B4-BE49-F238E27FC236}">
                <a16:creationId xmlns:a16="http://schemas.microsoft.com/office/drawing/2014/main" id="{358A4962-0DE5-487F-8E74-B49987738E33}"/>
              </a:ext>
            </a:extLst>
          </p:cNvPr>
          <p:cNvSpPr>
            <a:spLocks noGrp="1"/>
          </p:cNvSpPr>
          <p:nvPr>
            <p:ph idx="1"/>
          </p:nvPr>
        </p:nvSpPr>
        <p:spPr>
          <a:xfrm>
            <a:off x="6090574" y="801866"/>
            <a:ext cx="5306084" cy="5230634"/>
          </a:xfrm>
        </p:spPr>
        <p:txBody>
          <a:bodyPr anchor="ctr">
            <a:normAutofit/>
          </a:bodyPr>
          <a:lstStyle/>
          <a:p>
            <a:r>
              <a:rPr lang="en-CA" dirty="0"/>
              <a:t>3 If then you have been raised with Christ, seek the things that are above, where Christ is, seated at the right hand of God. </a:t>
            </a:r>
            <a:r>
              <a:rPr lang="en-CA" baseline="30000" dirty="0"/>
              <a:t>2 </a:t>
            </a:r>
            <a:r>
              <a:rPr lang="en-CA" dirty="0"/>
              <a:t>Set your minds on things that are above, not on things that are on earth.</a:t>
            </a:r>
          </a:p>
          <a:p>
            <a:endParaRPr lang="en-CA" sz="2400" dirty="0">
              <a:solidFill>
                <a:srgbClr val="000000"/>
              </a:solidFill>
            </a:endParaRPr>
          </a:p>
        </p:txBody>
      </p:sp>
    </p:spTree>
    <p:extLst>
      <p:ext uri="{BB962C8B-B14F-4D97-AF65-F5344CB8AC3E}">
        <p14:creationId xmlns:p14="http://schemas.microsoft.com/office/powerpoint/2010/main" val="3400551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3ED379-2375-4367-93AB-B63D19A3265D}"/>
              </a:ext>
            </a:extLst>
          </p:cNvPr>
          <p:cNvSpPr>
            <a:spLocks noGrp="1"/>
          </p:cNvSpPr>
          <p:nvPr>
            <p:ph type="title"/>
          </p:nvPr>
        </p:nvSpPr>
        <p:spPr>
          <a:xfrm>
            <a:off x="726057" y="3121701"/>
            <a:ext cx="3658053" cy="1786515"/>
          </a:xfrm>
        </p:spPr>
        <p:txBody>
          <a:bodyPr vert="horz" lIns="91440" tIns="45720" rIns="91440" bIns="45720" rtlCol="0" anchor="t">
            <a:normAutofit/>
          </a:bodyPr>
          <a:lstStyle/>
          <a:p>
            <a:r>
              <a:rPr lang="en-US" sz="3100" kern="1200" dirty="0">
                <a:solidFill>
                  <a:srgbClr val="FFFFFF"/>
                </a:solidFill>
                <a:latin typeface="+mj-lt"/>
                <a:ea typeface="+mj-ea"/>
                <a:cs typeface="+mj-cs"/>
              </a:rPr>
              <a:t>It’s all about Messiah</a:t>
            </a:r>
            <a:br>
              <a:rPr lang="en-US" sz="3100" kern="1200" dirty="0">
                <a:solidFill>
                  <a:srgbClr val="FFFFFF"/>
                </a:solidFill>
                <a:latin typeface="+mj-lt"/>
                <a:ea typeface="+mj-ea"/>
                <a:cs typeface="+mj-cs"/>
              </a:rPr>
            </a:br>
            <a:br>
              <a:rPr lang="en-US" sz="3100" kern="1200" dirty="0">
                <a:solidFill>
                  <a:srgbClr val="FFFFFF"/>
                </a:solidFill>
                <a:latin typeface="+mj-lt"/>
                <a:ea typeface="+mj-ea"/>
                <a:cs typeface="+mj-cs"/>
              </a:rPr>
            </a:br>
            <a:endParaRPr lang="en-US" sz="3100" kern="1200" dirty="0">
              <a:solidFill>
                <a:srgbClr val="FFFFFF"/>
              </a:solidFill>
              <a:latin typeface="+mj-lt"/>
              <a:ea typeface="+mj-ea"/>
              <a:cs typeface="+mj-cs"/>
            </a:endParaRPr>
          </a:p>
        </p:txBody>
      </p:sp>
      <p:pic>
        <p:nvPicPr>
          <p:cNvPr id="7" name="Content Placeholder 6">
            <a:extLst>
              <a:ext uri="{FF2B5EF4-FFF2-40B4-BE49-F238E27FC236}">
                <a16:creationId xmlns:a16="http://schemas.microsoft.com/office/drawing/2014/main" id="{B5A695B7-6859-406C-A9BA-A6CDF31394F6}"/>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6635691" y="743798"/>
            <a:ext cx="4504617" cy="5362640"/>
          </a:xfrm>
          <a:prstGeom prst="rect">
            <a:avLst/>
          </a:prstGeom>
          <a:noFill/>
          <a:ln w="9525">
            <a:noFill/>
          </a:ln>
        </p:spPr>
      </p:pic>
    </p:spTree>
    <p:extLst>
      <p:ext uri="{BB962C8B-B14F-4D97-AF65-F5344CB8AC3E}">
        <p14:creationId xmlns:p14="http://schemas.microsoft.com/office/powerpoint/2010/main" val="2179655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3B5C3E8-8B29-400D-90C0-17AF68B28A0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139" b="11358"/>
          <a:stretch/>
        </p:blipFill>
        <p:spPr>
          <a:xfrm>
            <a:off x="20" y="10"/>
            <a:ext cx="12191980" cy="6857990"/>
          </a:xfrm>
          <a:prstGeom prst="rect">
            <a:avLst/>
          </a:prstGeom>
        </p:spPr>
      </p:pic>
      <p:sp>
        <p:nvSpPr>
          <p:cNvPr id="1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83995B88-02C8-4911-8FF2-CD5CFA394EA6}"/>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dirty="0">
                <a:solidFill>
                  <a:srgbClr val="002060"/>
                </a:solidFill>
              </a:rPr>
              <a:t>Matzah Ball Soup</a:t>
            </a:r>
          </a:p>
        </p:txBody>
      </p:sp>
      <p:cxnSp>
        <p:nvCxnSpPr>
          <p:cNvPr id="19" name="Straight Connector 18">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174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700E5-975B-480E-A7F4-A06B0E99900E}"/>
              </a:ext>
            </a:extLst>
          </p:cNvPr>
          <p:cNvSpPr>
            <a:spLocks noGrp="1"/>
          </p:cNvSpPr>
          <p:nvPr>
            <p:ph type="title"/>
          </p:nvPr>
        </p:nvSpPr>
        <p:spPr>
          <a:xfrm>
            <a:off x="1913468" y="365125"/>
            <a:ext cx="9440332" cy="1325563"/>
          </a:xfrm>
        </p:spPr>
        <p:txBody>
          <a:bodyPr>
            <a:normAutofit/>
          </a:bodyPr>
          <a:lstStyle/>
          <a:p>
            <a:r>
              <a:rPr lang="en-CA" b="1"/>
              <a:t>Discussion Questions</a:t>
            </a:r>
          </a:p>
        </p:txBody>
      </p:sp>
      <p:pic>
        <p:nvPicPr>
          <p:cNvPr id="16" name="Graphic 15" descr="Help">
            <a:extLst>
              <a:ext uri="{FF2B5EF4-FFF2-40B4-BE49-F238E27FC236}">
                <a16:creationId xmlns:a16="http://schemas.microsoft.com/office/drawing/2014/main" id="{561CAD95-62FE-40AA-A150-189C435A8D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EFCC88CA-08E5-47B6-8DA7-460F5B743973}"/>
              </a:ext>
            </a:extLst>
          </p:cNvPr>
          <p:cNvSpPr>
            <a:spLocks noGrp="1"/>
          </p:cNvSpPr>
          <p:nvPr>
            <p:ph idx="1"/>
          </p:nvPr>
        </p:nvSpPr>
        <p:spPr>
          <a:xfrm>
            <a:off x="838200" y="1690688"/>
            <a:ext cx="10515600" cy="4988408"/>
          </a:xfrm>
        </p:spPr>
        <p:txBody>
          <a:bodyPr>
            <a:normAutofit/>
          </a:bodyPr>
          <a:lstStyle/>
          <a:p>
            <a:pPr marL="0" indent="0">
              <a:buNone/>
            </a:pPr>
            <a:r>
              <a:rPr lang="en-CA" sz="1800" b="1" dirty="0"/>
              <a:t>Read 2:6-7</a:t>
            </a:r>
          </a:p>
          <a:p>
            <a:r>
              <a:rPr lang="en-CA" sz="1800" dirty="0"/>
              <a:t>From this passage as well as from chapter 1, what is Paul affirming in the believers at Colossae and what is he worried about? Why is he writing?</a:t>
            </a:r>
          </a:p>
          <a:p>
            <a:pPr marL="0" indent="0">
              <a:buNone/>
            </a:pPr>
            <a:r>
              <a:rPr lang="en-CA" sz="1800" dirty="0"/>
              <a:t> </a:t>
            </a:r>
          </a:p>
          <a:p>
            <a:pPr marL="0" indent="0">
              <a:buNone/>
            </a:pPr>
            <a:r>
              <a:rPr lang="en-CA" sz="1800" b="1" dirty="0"/>
              <a:t>Read 2:8-23</a:t>
            </a:r>
          </a:p>
          <a:p>
            <a:r>
              <a:rPr lang="en-CA" sz="1800" dirty="0"/>
              <a:t>This is the section where Paul is clearest about what the false teachers were saying (v 8, 16, 18, 21) List what kind of issues mattered to them and briefly describe how each of these might be a kind of “Jesus plus …”. Can you think of a few contemporary examples of these? Are these examples inevitably a “Jesus plus…”? How does something which is OK in itself actually become a “Jesus plus…”?</a:t>
            </a:r>
          </a:p>
          <a:p>
            <a:r>
              <a:rPr lang="en-CA" sz="1800" dirty="0"/>
              <a:t>What does Paul say against each issue listed? Why is each so wrong?</a:t>
            </a:r>
          </a:p>
          <a:p>
            <a:r>
              <a:rPr lang="en-CA" sz="1800" dirty="0"/>
              <a:t>What does he want the Colossian believers to do? </a:t>
            </a:r>
          </a:p>
          <a:p>
            <a:r>
              <a:rPr lang="en-CA" sz="1800" dirty="0"/>
              <a:t>From verses 9 and following, what are we told about Jesus? What are we told about Christians? Why does Paul emphasize the start of a believers’ journey? Why do you think Paul emphasizes forgiveness?</a:t>
            </a:r>
          </a:p>
          <a:p>
            <a:r>
              <a:rPr lang="en-CA" sz="1800" dirty="0"/>
              <a:t>From 14-15, what pictures underline forgiveness? Why does Paul emphasize this in the middle of his warning about the false teachers?</a:t>
            </a:r>
          </a:p>
          <a:p>
            <a:endParaRPr lang="en-CA" sz="1500" dirty="0"/>
          </a:p>
        </p:txBody>
      </p:sp>
    </p:spTree>
    <p:extLst>
      <p:ext uri="{BB962C8B-B14F-4D97-AF65-F5344CB8AC3E}">
        <p14:creationId xmlns:p14="http://schemas.microsoft.com/office/powerpoint/2010/main" val="43516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3ED379-2375-4367-93AB-B63D19A3265D}"/>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It’s all about Messiah - Review</a:t>
            </a:r>
            <a:endParaRPr lang="en-CA" dirty="0">
              <a:solidFill>
                <a:srgbClr val="FFFFFF"/>
              </a:solidFill>
            </a:endParaRPr>
          </a:p>
        </p:txBody>
      </p:sp>
      <p:sp>
        <p:nvSpPr>
          <p:cNvPr id="3" name="Content Placeholder 2">
            <a:extLst>
              <a:ext uri="{FF2B5EF4-FFF2-40B4-BE49-F238E27FC236}">
                <a16:creationId xmlns:a16="http://schemas.microsoft.com/office/drawing/2014/main" id="{56E6C7B3-BA8D-4A35-A430-6EB12DCCB110}"/>
              </a:ext>
            </a:extLst>
          </p:cNvPr>
          <p:cNvSpPr>
            <a:spLocks noGrp="1"/>
          </p:cNvSpPr>
          <p:nvPr>
            <p:ph idx="1"/>
          </p:nvPr>
        </p:nvSpPr>
        <p:spPr>
          <a:xfrm>
            <a:off x="6090574" y="801866"/>
            <a:ext cx="5306084" cy="5230634"/>
          </a:xfrm>
        </p:spPr>
        <p:txBody>
          <a:bodyPr anchor="ctr">
            <a:normAutofit fontScale="92500"/>
          </a:bodyPr>
          <a:lstStyle/>
          <a:p>
            <a:r>
              <a:rPr lang="en-US" dirty="0"/>
              <a:t>Paul had never been to this church, he was a partner in the work there with </a:t>
            </a:r>
            <a:r>
              <a:rPr lang="en-US" dirty="0" err="1"/>
              <a:t>Epaphrus</a:t>
            </a:r>
            <a:r>
              <a:rPr lang="en-US" dirty="0"/>
              <a:t> and wrote this letter from a Roman prison in response to the news that there was destructive teaching going on in the congregation. </a:t>
            </a:r>
          </a:p>
          <a:p>
            <a:endParaRPr lang="en-US" dirty="0"/>
          </a:p>
          <a:p>
            <a:r>
              <a:rPr lang="en-US" dirty="0"/>
              <a:t>The source of the heresy probably grew out of the context of their local culture, both pagan and Jewish. They were devaluing the supremacy and sufficiency of Christ. </a:t>
            </a:r>
            <a:endParaRPr lang="en-CA" sz="2400" dirty="0">
              <a:solidFill>
                <a:srgbClr val="000000"/>
              </a:solidFill>
            </a:endParaRPr>
          </a:p>
          <a:p>
            <a:endParaRPr lang="en-CA" sz="2400" dirty="0">
              <a:solidFill>
                <a:srgbClr val="000000"/>
              </a:solidFill>
            </a:endParaRPr>
          </a:p>
        </p:txBody>
      </p:sp>
    </p:spTree>
    <p:extLst>
      <p:ext uri="{BB962C8B-B14F-4D97-AF65-F5344CB8AC3E}">
        <p14:creationId xmlns:p14="http://schemas.microsoft.com/office/powerpoint/2010/main" val="77847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81E3A5-0985-49E8-B71B-68376029FF4B}"/>
              </a:ext>
            </a:extLst>
          </p:cNvPr>
          <p:cNvSpPr>
            <a:spLocks noGrp="1"/>
          </p:cNvSpPr>
          <p:nvPr>
            <p:ph type="title"/>
          </p:nvPr>
        </p:nvSpPr>
        <p:spPr>
          <a:xfrm>
            <a:off x="863029" y="1012004"/>
            <a:ext cx="3416158" cy="4795408"/>
          </a:xfrm>
        </p:spPr>
        <p:txBody>
          <a:bodyPr>
            <a:normAutofit/>
          </a:bodyPr>
          <a:lstStyle/>
          <a:p>
            <a:r>
              <a:rPr lang="en-CA">
                <a:solidFill>
                  <a:srgbClr val="FFFFFF"/>
                </a:solidFill>
              </a:rPr>
              <a:t>Application</a:t>
            </a:r>
          </a:p>
        </p:txBody>
      </p:sp>
      <p:graphicFrame>
        <p:nvGraphicFramePr>
          <p:cNvPr id="13" name="Content Placeholder 2">
            <a:extLst>
              <a:ext uri="{FF2B5EF4-FFF2-40B4-BE49-F238E27FC236}">
                <a16:creationId xmlns:a16="http://schemas.microsoft.com/office/drawing/2014/main" id="{91D760B9-BC23-4742-A5C1-36698A6D4F92}"/>
              </a:ext>
            </a:extLst>
          </p:cNvPr>
          <p:cNvGraphicFramePr>
            <a:graphicFrameLocks noGrp="1"/>
          </p:cNvGraphicFramePr>
          <p:nvPr>
            <p:ph idx="1"/>
            <p:extLst>
              <p:ext uri="{D42A27DB-BD31-4B8C-83A1-F6EECF244321}">
                <p14:modId xmlns:p14="http://schemas.microsoft.com/office/powerpoint/2010/main" val="427217029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4940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3ED379-2375-4367-93AB-B63D19A3265D}"/>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It’s all about Messiah – Theme and Purpose</a:t>
            </a:r>
            <a:endParaRPr lang="en-CA" dirty="0">
              <a:solidFill>
                <a:srgbClr val="FFFFFF"/>
              </a:solidFill>
            </a:endParaRPr>
          </a:p>
        </p:txBody>
      </p:sp>
      <p:sp>
        <p:nvSpPr>
          <p:cNvPr id="3" name="Content Placeholder 2">
            <a:extLst>
              <a:ext uri="{FF2B5EF4-FFF2-40B4-BE49-F238E27FC236}">
                <a16:creationId xmlns:a16="http://schemas.microsoft.com/office/drawing/2014/main" id="{56E6C7B3-BA8D-4A35-A430-6EB12DCCB110}"/>
              </a:ext>
            </a:extLst>
          </p:cNvPr>
          <p:cNvSpPr>
            <a:spLocks noGrp="1"/>
          </p:cNvSpPr>
          <p:nvPr>
            <p:ph idx="1"/>
          </p:nvPr>
        </p:nvSpPr>
        <p:spPr>
          <a:xfrm>
            <a:off x="6090574" y="801866"/>
            <a:ext cx="5306084" cy="5230634"/>
          </a:xfrm>
        </p:spPr>
        <p:txBody>
          <a:bodyPr anchor="ctr">
            <a:normAutofit/>
          </a:bodyPr>
          <a:lstStyle/>
          <a:p>
            <a:r>
              <a:rPr lang="en-US" dirty="0"/>
              <a:t>The phrase, “In Christ”, appears fifteen times in this letter and half of those occurrences are in this chapter. </a:t>
            </a:r>
          </a:p>
          <a:p>
            <a:r>
              <a:rPr lang="en-US" dirty="0"/>
              <a:t>Paul wants believers to know Jesus and know his voice so that they will not be deceived by false teaching.</a:t>
            </a:r>
          </a:p>
          <a:p>
            <a:r>
              <a:rPr lang="en-US" dirty="0"/>
              <a:t>This letter is preventative medicine for the Colossians.</a:t>
            </a:r>
          </a:p>
          <a:p>
            <a:pPr marL="0" indent="0">
              <a:buNone/>
            </a:pPr>
            <a:endParaRPr lang="en-CA" sz="2400" dirty="0">
              <a:solidFill>
                <a:srgbClr val="000000"/>
              </a:solidFill>
            </a:endParaRPr>
          </a:p>
        </p:txBody>
      </p:sp>
    </p:spTree>
    <p:extLst>
      <p:ext uri="{BB962C8B-B14F-4D97-AF65-F5344CB8AC3E}">
        <p14:creationId xmlns:p14="http://schemas.microsoft.com/office/powerpoint/2010/main" val="174695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3ED379-2375-4367-93AB-B63D19A3265D}"/>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It’s all about Messiah - Composition</a:t>
            </a:r>
            <a:endParaRPr lang="en-CA" dirty="0">
              <a:solidFill>
                <a:srgbClr val="FFFFFF"/>
              </a:solidFill>
            </a:endParaRPr>
          </a:p>
        </p:txBody>
      </p:sp>
      <p:sp>
        <p:nvSpPr>
          <p:cNvPr id="3" name="Content Placeholder 2">
            <a:extLst>
              <a:ext uri="{FF2B5EF4-FFF2-40B4-BE49-F238E27FC236}">
                <a16:creationId xmlns:a16="http://schemas.microsoft.com/office/drawing/2014/main" id="{56E6C7B3-BA8D-4A35-A430-6EB12DCCB110}"/>
              </a:ext>
            </a:extLst>
          </p:cNvPr>
          <p:cNvSpPr>
            <a:spLocks noGrp="1"/>
          </p:cNvSpPr>
          <p:nvPr>
            <p:ph idx="1"/>
          </p:nvPr>
        </p:nvSpPr>
        <p:spPr>
          <a:xfrm>
            <a:off x="6090574" y="265043"/>
            <a:ext cx="5306084" cy="6361044"/>
          </a:xfrm>
        </p:spPr>
        <p:txBody>
          <a:bodyPr anchor="ctr">
            <a:normAutofit/>
          </a:bodyPr>
          <a:lstStyle/>
          <a:p>
            <a:endParaRPr lang="en-US" sz="2600" dirty="0"/>
          </a:p>
          <a:p>
            <a:r>
              <a:rPr lang="en-US" sz="2600" dirty="0"/>
              <a:t>Paul divides his letter between theological exposition and practical application</a:t>
            </a:r>
          </a:p>
          <a:p>
            <a:endParaRPr lang="en-US" sz="2600" dirty="0"/>
          </a:p>
          <a:p>
            <a:r>
              <a:rPr lang="en-US" sz="2600" dirty="0"/>
              <a:t>Paul begins his letter by affirming the people here before admonishing them. He encourages before he exhorts, commends before he corrects. </a:t>
            </a:r>
          </a:p>
          <a:p>
            <a:endParaRPr lang="en-US" sz="2600" dirty="0"/>
          </a:p>
          <a:p>
            <a:r>
              <a:rPr lang="en-US" sz="2600" dirty="0"/>
              <a:t>He paves the way for us today in how we ought to work together. He always starts with praise and prayer before he provides his principle. </a:t>
            </a:r>
            <a:endParaRPr lang="en-CA" sz="2600" dirty="0">
              <a:solidFill>
                <a:srgbClr val="000000"/>
              </a:solidFill>
            </a:endParaRPr>
          </a:p>
          <a:p>
            <a:endParaRPr lang="en-CA" sz="2400" dirty="0">
              <a:solidFill>
                <a:srgbClr val="000000"/>
              </a:solidFill>
            </a:endParaRPr>
          </a:p>
        </p:txBody>
      </p:sp>
    </p:spTree>
    <p:extLst>
      <p:ext uri="{BB962C8B-B14F-4D97-AF65-F5344CB8AC3E}">
        <p14:creationId xmlns:p14="http://schemas.microsoft.com/office/powerpoint/2010/main" val="152567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3ED379-2375-4367-93AB-B63D19A3265D}"/>
              </a:ext>
            </a:extLst>
          </p:cNvPr>
          <p:cNvSpPr>
            <a:spLocks noGrp="1"/>
          </p:cNvSpPr>
          <p:nvPr>
            <p:ph type="title"/>
          </p:nvPr>
        </p:nvSpPr>
        <p:spPr>
          <a:xfrm>
            <a:off x="640079" y="2053641"/>
            <a:ext cx="3669161" cy="2760098"/>
          </a:xfrm>
        </p:spPr>
        <p:txBody>
          <a:bodyPr>
            <a:normAutofit/>
          </a:bodyPr>
          <a:lstStyle/>
          <a:p>
            <a:r>
              <a:rPr lang="en-US">
                <a:solidFill>
                  <a:srgbClr val="FFFFFF"/>
                </a:solidFill>
              </a:rPr>
              <a:t>It’s all about Messiah</a:t>
            </a:r>
            <a:endParaRPr lang="en-CA">
              <a:solidFill>
                <a:srgbClr val="FFFFFF"/>
              </a:solidFill>
            </a:endParaRPr>
          </a:p>
        </p:txBody>
      </p:sp>
      <p:sp>
        <p:nvSpPr>
          <p:cNvPr id="3" name="Content Placeholder 2">
            <a:extLst>
              <a:ext uri="{FF2B5EF4-FFF2-40B4-BE49-F238E27FC236}">
                <a16:creationId xmlns:a16="http://schemas.microsoft.com/office/drawing/2014/main" id="{56E6C7B3-BA8D-4A35-A430-6EB12DCCB110}"/>
              </a:ext>
            </a:extLst>
          </p:cNvPr>
          <p:cNvSpPr>
            <a:spLocks noGrp="1"/>
          </p:cNvSpPr>
          <p:nvPr>
            <p:ph idx="1"/>
          </p:nvPr>
        </p:nvSpPr>
        <p:spPr>
          <a:xfrm>
            <a:off x="6090574" y="596348"/>
            <a:ext cx="5306084" cy="5436152"/>
          </a:xfrm>
        </p:spPr>
        <p:txBody>
          <a:bodyPr anchor="ctr">
            <a:normAutofit/>
          </a:bodyPr>
          <a:lstStyle/>
          <a:p>
            <a:r>
              <a:rPr lang="en-US" dirty="0"/>
              <a:t>He doesn’t weaponize the Word of God and wound His sheep. </a:t>
            </a:r>
          </a:p>
          <a:p>
            <a:endParaRPr lang="en-US" dirty="0"/>
          </a:p>
          <a:p>
            <a:r>
              <a:rPr lang="en-US" dirty="0"/>
              <a:t>Jesus in all his fullness is completely adequate for our lives in him. </a:t>
            </a:r>
          </a:p>
          <a:p>
            <a:endParaRPr lang="en-US" dirty="0"/>
          </a:p>
          <a:p>
            <a:r>
              <a:rPr lang="en-US" dirty="0"/>
              <a:t>Jesus is our sufficiency and we are sated. </a:t>
            </a:r>
          </a:p>
          <a:p>
            <a:endParaRPr lang="en-US" dirty="0"/>
          </a:p>
          <a:p>
            <a:endParaRPr lang="en-US" dirty="0"/>
          </a:p>
        </p:txBody>
      </p:sp>
    </p:spTree>
    <p:extLst>
      <p:ext uri="{BB962C8B-B14F-4D97-AF65-F5344CB8AC3E}">
        <p14:creationId xmlns:p14="http://schemas.microsoft.com/office/powerpoint/2010/main" val="78311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3ED379-2375-4367-93AB-B63D19A3265D}"/>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It’s all about Messiah</a:t>
            </a:r>
            <a:endParaRPr lang="en-CA" sz="4000">
              <a:solidFill>
                <a:srgbClr val="FFFFFF"/>
              </a:solidFill>
            </a:endParaRPr>
          </a:p>
        </p:txBody>
      </p:sp>
      <p:sp>
        <p:nvSpPr>
          <p:cNvPr id="3" name="Content Placeholder 2">
            <a:extLst>
              <a:ext uri="{FF2B5EF4-FFF2-40B4-BE49-F238E27FC236}">
                <a16:creationId xmlns:a16="http://schemas.microsoft.com/office/drawing/2014/main" id="{56E6C7B3-BA8D-4A35-A430-6EB12DCCB110}"/>
              </a:ext>
            </a:extLst>
          </p:cNvPr>
          <p:cNvSpPr>
            <a:spLocks noGrp="1"/>
          </p:cNvSpPr>
          <p:nvPr>
            <p:ph idx="1"/>
          </p:nvPr>
        </p:nvSpPr>
        <p:spPr>
          <a:xfrm>
            <a:off x="1179226" y="2753936"/>
            <a:ext cx="9833548" cy="3591446"/>
          </a:xfrm>
        </p:spPr>
        <p:txBody>
          <a:bodyPr>
            <a:normAutofit fontScale="92500" lnSpcReduction="10000"/>
          </a:bodyPr>
          <a:lstStyle/>
          <a:p>
            <a:r>
              <a:rPr lang="en-CA" sz="3300" b="1" dirty="0">
                <a:solidFill>
                  <a:srgbClr val="000000"/>
                </a:solidFill>
              </a:rPr>
              <a:t>6-7: </a:t>
            </a:r>
            <a:r>
              <a:rPr lang="en-CA" sz="3300" b="1" u="sng" dirty="0">
                <a:solidFill>
                  <a:srgbClr val="000000"/>
                </a:solidFill>
              </a:rPr>
              <a:t>Choosing Jesus</a:t>
            </a:r>
          </a:p>
          <a:p>
            <a:pPr marL="0" indent="0">
              <a:buNone/>
            </a:pPr>
            <a:endParaRPr lang="en-CA" sz="3300" b="1" dirty="0">
              <a:solidFill>
                <a:srgbClr val="000000"/>
              </a:solidFill>
            </a:endParaRPr>
          </a:p>
          <a:p>
            <a:r>
              <a:rPr lang="en-CA" sz="3300" b="1" dirty="0">
                <a:solidFill>
                  <a:srgbClr val="000000"/>
                </a:solidFill>
              </a:rPr>
              <a:t>8-15: </a:t>
            </a:r>
            <a:r>
              <a:rPr lang="en-CA" sz="3300" b="1" u="sng" dirty="0">
                <a:solidFill>
                  <a:srgbClr val="000000"/>
                </a:solidFill>
              </a:rPr>
              <a:t>Challenging With the Gospel</a:t>
            </a:r>
          </a:p>
          <a:p>
            <a:pPr marL="0" indent="0">
              <a:buNone/>
            </a:pPr>
            <a:endParaRPr lang="en-CA" sz="3300" b="1" dirty="0">
              <a:solidFill>
                <a:srgbClr val="000000"/>
              </a:solidFill>
            </a:endParaRPr>
          </a:p>
          <a:p>
            <a:r>
              <a:rPr lang="en-CA" sz="3300" b="1" dirty="0">
                <a:solidFill>
                  <a:srgbClr val="000000"/>
                </a:solidFill>
              </a:rPr>
              <a:t>16-19: </a:t>
            </a:r>
            <a:r>
              <a:rPr lang="en-CA" sz="3300" b="1" u="sng" dirty="0">
                <a:solidFill>
                  <a:srgbClr val="000000"/>
                </a:solidFill>
              </a:rPr>
              <a:t>Chasing Shadows</a:t>
            </a:r>
          </a:p>
          <a:p>
            <a:pPr marL="0" indent="0">
              <a:buNone/>
            </a:pPr>
            <a:endParaRPr lang="en-CA" sz="3300" b="1" dirty="0">
              <a:solidFill>
                <a:srgbClr val="000000"/>
              </a:solidFill>
            </a:endParaRPr>
          </a:p>
          <a:p>
            <a:r>
              <a:rPr lang="en-CA" sz="3300" b="1" dirty="0">
                <a:solidFill>
                  <a:srgbClr val="000000"/>
                </a:solidFill>
              </a:rPr>
              <a:t>20-23: </a:t>
            </a:r>
            <a:r>
              <a:rPr lang="en-CA" sz="3300" b="1" u="sng" dirty="0">
                <a:solidFill>
                  <a:srgbClr val="000000"/>
                </a:solidFill>
              </a:rPr>
              <a:t>Checking our Identity</a:t>
            </a:r>
          </a:p>
          <a:p>
            <a:pPr marL="0" indent="0">
              <a:buNone/>
            </a:pPr>
            <a:endParaRPr lang="en-CA" sz="1900" dirty="0">
              <a:solidFill>
                <a:srgbClr val="000000"/>
              </a:solidFill>
            </a:endParaRPr>
          </a:p>
        </p:txBody>
      </p:sp>
    </p:spTree>
    <p:extLst>
      <p:ext uri="{BB962C8B-B14F-4D97-AF65-F5344CB8AC3E}">
        <p14:creationId xmlns:p14="http://schemas.microsoft.com/office/powerpoint/2010/main" val="179615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3ED379-2375-4367-93AB-B63D19A3265D}"/>
              </a:ext>
            </a:extLst>
          </p:cNvPr>
          <p:cNvSpPr>
            <a:spLocks noGrp="1"/>
          </p:cNvSpPr>
          <p:nvPr>
            <p:ph type="title"/>
          </p:nvPr>
        </p:nvSpPr>
        <p:spPr>
          <a:xfrm>
            <a:off x="213359" y="1738680"/>
            <a:ext cx="4023361" cy="3077159"/>
          </a:xfrm>
        </p:spPr>
        <p:txBody>
          <a:bodyPr>
            <a:normAutofit/>
          </a:bodyPr>
          <a:lstStyle/>
          <a:p>
            <a:r>
              <a:rPr lang="en-US" dirty="0">
                <a:solidFill>
                  <a:srgbClr val="FFFFFF"/>
                </a:solidFill>
              </a:rPr>
              <a:t>It’s all about Messiah</a:t>
            </a:r>
            <a:br>
              <a:rPr lang="en-US" dirty="0">
                <a:solidFill>
                  <a:srgbClr val="FFFFFF"/>
                </a:solidFill>
              </a:rPr>
            </a:br>
            <a:r>
              <a:rPr lang="en-US" dirty="0">
                <a:solidFill>
                  <a:srgbClr val="FFFFFF"/>
                </a:solidFill>
              </a:rPr>
              <a:t>6-7: Choosing Jesus</a:t>
            </a:r>
            <a:endParaRPr lang="en-CA" dirty="0">
              <a:solidFill>
                <a:srgbClr val="FFFFFF"/>
              </a:solidFill>
            </a:endParaRPr>
          </a:p>
        </p:txBody>
      </p:sp>
      <p:sp>
        <p:nvSpPr>
          <p:cNvPr id="3" name="Content Placeholder 2">
            <a:extLst>
              <a:ext uri="{FF2B5EF4-FFF2-40B4-BE49-F238E27FC236}">
                <a16:creationId xmlns:a16="http://schemas.microsoft.com/office/drawing/2014/main" id="{56E6C7B3-BA8D-4A35-A430-6EB12DCCB110}"/>
              </a:ext>
            </a:extLst>
          </p:cNvPr>
          <p:cNvSpPr>
            <a:spLocks noGrp="1"/>
          </p:cNvSpPr>
          <p:nvPr>
            <p:ph idx="1"/>
          </p:nvPr>
        </p:nvSpPr>
        <p:spPr>
          <a:xfrm>
            <a:off x="5801360" y="254000"/>
            <a:ext cx="5595298" cy="5778500"/>
          </a:xfrm>
        </p:spPr>
        <p:txBody>
          <a:bodyPr anchor="ctr">
            <a:normAutofit/>
          </a:bodyPr>
          <a:lstStyle/>
          <a:p>
            <a:pPr marL="0" indent="0">
              <a:buNone/>
            </a:pPr>
            <a:endParaRPr lang="en-CA" baseline="30000" dirty="0"/>
          </a:p>
          <a:p>
            <a:pPr marL="0" indent="0">
              <a:buNone/>
            </a:pPr>
            <a:endParaRPr lang="en-CA" baseline="30000" dirty="0"/>
          </a:p>
          <a:p>
            <a:r>
              <a:rPr lang="en-CA" baseline="30000" dirty="0"/>
              <a:t>6 </a:t>
            </a:r>
            <a:r>
              <a:rPr lang="en-CA" dirty="0"/>
              <a:t>Therefore, as you received Christ Jesus the Lord, so walk in him,</a:t>
            </a:r>
          </a:p>
          <a:p>
            <a:r>
              <a:rPr lang="en-CA" dirty="0"/>
              <a:t> </a:t>
            </a:r>
            <a:r>
              <a:rPr lang="en-CA" baseline="30000" dirty="0"/>
              <a:t>7 </a:t>
            </a:r>
            <a:r>
              <a:rPr lang="en-CA" dirty="0"/>
              <a:t>rooted and built up in him and established in the faith, just as you were taught, abounding in thanksgiving.</a:t>
            </a:r>
          </a:p>
        </p:txBody>
      </p:sp>
    </p:spTree>
    <p:extLst>
      <p:ext uri="{BB962C8B-B14F-4D97-AF65-F5344CB8AC3E}">
        <p14:creationId xmlns:p14="http://schemas.microsoft.com/office/powerpoint/2010/main" val="57983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8AC59E-1FFB-4853-9C17-6EBE6992D8DE}"/>
              </a:ext>
            </a:extLst>
          </p:cNvPr>
          <p:cNvSpPr>
            <a:spLocks noGrp="1"/>
          </p:cNvSpPr>
          <p:nvPr>
            <p:ph type="title"/>
          </p:nvPr>
        </p:nvSpPr>
        <p:spPr>
          <a:xfrm>
            <a:off x="640079" y="2053641"/>
            <a:ext cx="3669161" cy="2760098"/>
          </a:xfrm>
        </p:spPr>
        <p:txBody>
          <a:bodyPr>
            <a:normAutofit/>
          </a:bodyPr>
          <a:lstStyle/>
          <a:p>
            <a:r>
              <a:rPr lang="en-CA" dirty="0">
                <a:solidFill>
                  <a:srgbClr val="FFFFFF"/>
                </a:solidFill>
              </a:rPr>
              <a:t>Choosing Jesus: the </a:t>
            </a:r>
            <a:r>
              <a:rPr lang="en-CA" dirty="0" err="1">
                <a:solidFill>
                  <a:srgbClr val="FFFFFF"/>
                </a:solidFill>
              </a:rPr>
              <a:t>Halakhah</a:t>
            </a:r>
            <a:endParaRPr lang="en-CA" dirty="0">
              <a:solidFill>
                <a:srgbClr val="FFFFFF"/>
              </a:solidFill>
            </a:endParaRPr>
          </a:p>
        </p:txBody>
      </p:sp>
      <p:sp>
        <p:nvSpPr>
          <p:cNvPr id="3" name="Content Placeholder 2">
            <a:extLst>
              <a:ext uri="{FF2B5EF4-FFF2-40B4-BE49-F238E27FC236}">
                <a16:creationId xmlns:a16="http://schemas.microsoft.com/office/drawing/2014/main" id="{A7FBFD63-C15B-4F47-A4EB-040FAD8E3390}"/>
              </a:ext>
            </a:extLst>
          </p:cNvPr>
          <p:cNvSpPr>
            <a:spLocks noGrp="1"/>
          </p:cNvSpPr>
          <p:nvPr>
            <p:ph idx="1"/>
          </p:nvPr>
        </p:nvSpPr>
        <p:spPr>
          <a:xfrm>
            <a:off x="6090574" y="801866"/>
            <a:ext cx="5306084" cy="5781814"/>
          </a:xfrm>
        </p:spPr>
        <p:txBody>
          <a:bodyPr anchor="ctr">
            <a:normAutofit fontScale="85000" lnSpcReduction="20000"/>
          </a:bodyPr>
          <a:lstStyle/>
          <a:p>
            <a:pPr marL="0" indent="0">
              <a:buNone/>
            </a:pPr>
            <a:r>
              <a:rPr lang="en-US" i="1" dirty="0"/>
              <a:t>In these two short verses, Paul gives us four active steps to build our lives on Jesus, inwardly and outwardly:</a:t>
            </a:r>
          </a:p>
          <a:p>
            <a:pPr marL="0" indent="0">
              <a:buNone/>
            </a:pPr>
            <a:endParaRPr lang="en-CA" dirty="0"/>
          </a:p>
          <a:p>
            <a:r>
              <a:rPr lang="en-US" dirty="0"/>
              <a:t>V 6 – </a:t>
            </a:r>
            <a:r>
              <a:rPr lang="en-US" b="1" dirty="0"/>
              <a:t>stay in love</a:t>
            </a:r>
            <a:r>
              <a:rPr lang="en-US" dirty="0"/>
              <a:t> with Jesus, keep the flame of your heart for him ignited, walk in him, follow him</a:t>
            </a:r>
            <a:endParaRPr lang="en-CA" dirty="0"/>
          </a:p>
          <a:p>
            <a:r>
              <a:rPr lang="en-US" dirty="0"/>
              <a:t>V 7 – </a:t>
            </a:r>
            <a:r>
              <a:rPr lang="en-US" b="1" dirty="0"/>
              <a:t>grow in our identity</a:t>
            </a:r>
            <a:r>
              <a:rPr lang="en-US" dirty="0"/>
              <a:t> as believers “rooted” and “built up” – actions!</a:t>
            </a:r>
            <a:endParaRPr lang="en-CA" dirty="0"/>
          </a:p>
          <a:p>
            <a:r>
              <a:rPr lang="en-US" dirty="0"/>
              <a:t>V7 – </a:t>
            </a:r>
            <a:r>
              <a:rPr lang="en-US" b="1" dirty="0"/>
              <a:t>apply the truth</a:t>
            </a:r>
            <a:r>
              <a:rPr lang="en-US" dirty="0"/>
              <a:t> of the Scripture to our lives – “strengthened in the faith as you were taught”</a:t>
            </a:r>
            <a:endParaRPr lang="en-CA" dirty="0"/>
          </a:p>
          <a:p>
            <a:r>
              <a:rPr lang="en-US" dirty="0"/>
              <a:t>V7 – </a:t>
            </a:r>
            <a:r>
              <a:rPr lang="en-US" b="1" dirty="0"/>
              <a:t>be</a:t>
            </a:r>
            <a:r>
              <a:rPr lang="en-US" dirty="0"/>
              <a:t> </a:t>
            </a:r>
            <a:r>
              <a:rPr lang="en-US" b="1" dirty="0"/>
              <a:t>thankful</a:t>
            </a:r>
            <a:r>
              <a:rPr lang="en-US" dirty="0"/>
              <a:t>; this abundant gratitude leaves no room for dissension, division or departure from Jesus; this thankfulness can be a litmus test for our own spiritual state; if you want to get healthy, be thankful</a:t>
            </a:r>
            <a:endParaRPr lang="en-CA" dirty="0"/>
          </a:p>
          <a:p>
            <a:endParaRPr lang="en-CA" sz="2400" dirty="0">
              <a:solidFill>
                <a:srgbClr val="000000"/>
              </a:solidFill>
            </a:endParaRPr>
          </a:p>
        </p:txBody>
      </p:sp>
    </p:spTree>
    <p:extLst>
      <p:ext uri="{BB962C8B-B14F-4D97-AF65-F5344CB8AC3E}">
        <p14:creationId xmlns:p14="http://schemas.microsoft.com/office/powerpoint/2010/main" val="7623001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3200</TotalTime>
  <Words>1229</Words>
  <Application>Microsoft Office PowerPoint</Application>
  <PresentationFormat>Widescreen</PresentationFormat>
  <Paragraphs>129</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Colossians 2:  It’s all about Messiah</vt:lpstr>
      <vt:lpstr>Matzah Ball Soup</vt:lpstr>
      <vt:lpstr>It’s all about Messiah - Review</vt:lpstr>
      <vt:lpstr>It’s all about Messiah – Theme and Purpose</vt:lpstr>
      <vt:lpstr>It’s all about Messiah - Composition</vt:lpstr>
      <vt:lpstr>It’s all about Messiah</vt:lpstr>
      <vt:lpstr>It’s all about Messiah</vt:lpstr>
      <vt:lpstr>It’s all about Messiah 6-7: Choosing Jesus</vt:lpstr>
      <vt:lpstr>Choosing Jesus: the Halakhah</vt:lpstr>
      <vt:lpstr>There is no higher spiritual stage beyond clinging to Yeshua!</vt:lpstr>
      <vt:lpstr>It’s all about Messiah 8-15: Challenging with the Gospel</vt:lpstr>
      <vt:lpstr>Challenging with the Gospel: Spiritual war</vt:lpstr>
      <vt:lpstr>Dietrich Bonhoeffer</vt:lpstr>
      <vt:lpstr>Verses 11-15 - Reiterating the Gospel  </vt:lpstr>
      <vt:lpstr>False Teaching – Simple Overview</vt:lpstr>
      <vt:lpstr>Demands and Rejections</vt:lpstr>
      <vt:lpstr>It is Well with my Soul</vt:lpstr>
      <vt:lpstr>It’s all about Messiah 16-19: Chasing Shadows</vt:lpstr>
      <vt:lpstr>Therefore…</vt:lpstr>
      <vt:lpstr>PowerPoint Presentation</vt:lpstr>
      <vt:lpstr>PowerPoint Presentation</vt:lpstr>
      <vt:lpstr>Æsop. (Sixth century B.C.)  Fables. The Harvard Classics.  1909–14 The Dog and the Shadow</vt:lpstr>
      <vt:lpstr>It’s all about Messiah 20-23: Checking our Identity </vt:lpstr>
      <vt:lpstr>The Message:</vt:lpstr>
      <vt:lpstr>Checking our Identity – the Dangers</vt:lpstr>
      <vt:lpstr>Changing our Minds – for tomorrow</vt:lpstr>
      <vt:lpstr>It’s all about Messiah  </vt:lpstr>
      <vt:lpstr>Matzah Ball Soup</vt:lpstr>
      <vt:lpstr>Discussion Questions</vt:lpstr>
      <vt:lpstr>Application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Colossians 2:  Its all about Messiah</dc:title>
  <dc:creator>Andrew Barron</dc:creator>
  <cp:lastModifiedBy>Laura Barron</cp:lastModifiedBy>
  <cp:revision>37</cp:revision>
  <dcterms:created xsi:type="dcterms:W3CDTF">2019-07-06T20:54:50Z</dcterms:created>
  <dcterms:modified xsi:type="dcterms:W3CDTF">2019-07-31T15:25:01Z</dcterms:modified>
</cp:coreProperties>
</file>